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Montserrat"/>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Lato-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57" Type="http://schemas.openxmlformats.org/officeDocument/2006/relationships/font" Target="fonts/Lato-italic.fntdata"/><Relationship Id="rId12" Type="http://schemas.openxmlformats.org/officeDocument/2006/relationships/slide" Target="slides/slide8.xml"/><Relationship Id="rId56" Type="http://schemas.openxmlformats.org/officeDocument/2006/relationships/font" Target="fonts/Lato-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31.jpg"/><Relationship Id="rId5"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1561425" y="1525950"/>
            <a:ext cx="7081800" cy="165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6000">
                <a:latin typeface="Roboto"/>
                <a:ea typeface="Roboto"/>
                <a:cs typeface="Roboto"/>
                <a:sym typeface="Roboto"/>
              </a:rPr>
              <a:t>TEST KIT</a:t>
            </a:r>
            <a:r>
              <a:rPr lang="en"/>
              <a:t> </a:t>
            </a:r>
            <a:endParaRPr/>
          </a:p>
        </p:txBody>
      </p:sp>
      <p:sp>
        <p:nvSpPr>
          <p:cNvPr id="135" name="Shape 135"/>
          <p:cNvSpPr txBox="1"/>
          <p:nvPr>
            <p:ph idx="1" type="subTitle"/>
          </p:nvPr>
        </p:nvSpPr>
        <p:spPr>
          <a:xfrm>
            <a:off x="5129850" y="2786200"/>
            <a:ext cx="3470700" cy="506100"/>
          </a:xfrm>
          <a:prstGeom prst="rect">
            <a:avLst/>
          </a:prstGeom>
        </p:spPr>
        <p:txBody>
          <a:bodyPr anchorCtr="0" anchor="t" bIns="91425" lIns="91425" spcFirstLastPara="1" rIns="91425" wrap="square" tIns="91425">
            <a:noAutofit/>
          </a:bodyPr>
          <a:lstStyle/>
          <a:p>
            <a:pPr indent="0" lvl="0" marL="0" algn="r">
              <a:spcBef>
                <a:spcPts val="0"/>
              </a:spcBef>
              <a:spcAft>
                <a:spcPts val="0"/>
              </a:spcAft>
              <a:buNone/>
            </a:pPr>
            <a:r>
              <a:rPr lang="en" sz="1800">
                <a:latin typeface="Times New Roman"/>
                <a:ea typeface="Times New Roman"/>
                <a:cs typeface="Times New Roman"/>
                <a:sym typeface="Times New Roman"/>
              </a:rPr>
              <a:t>Alice X.</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983600" y="482775"/>
            <a:ext cx="3127200" cy="2126050"/>
          </a:xfrm>
          <a:prstGeom prst="rect">
            <a:avLst/>
          </a:prstGeom>
          <a:noFill/>
          <a:ln>
            <a:noFill/>
          </a:ln>
        </p:spPr>
      </p:pic>
      <p:sp>
        <p:nvSpPr>
          <p:cNvPr id="194" name="Shape 194"/>
          <p:cNvSpPr txBox="1"/>
          <p:nvPr>
            <p:ph idx="1" type="body"/>
          </p:nvPr>
        </p:nvSpPr>
        <p:spPr>
          <a:xfrm>
            <a:off x="759500" y="2787300"/>
            <a:ext cx="3575400" cy="1922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5.  Go under the “motor” tab. </a:t>
            </a:r>
            <a:r>
              <a:rPr lang="en" sz="1400">
                <a:latin typeface="Times New Roman"/>
                <a:ea typeface="Times New Roman"/>
                <a:cs typeface="Times New Roman"/>
                <a:sym typeface="Times New Roman"/>
              </a:rPr>
              <a:t>Set the type to “VEX 393 Motor” in</a:t>
            </a:r>
            <a:r>
              <a:rPr lang="en" sz="1400">
                <a:latin typeface="Times New Roman"/>
                <a:ea typeface="Times New Roman"/>
                <a:cs typeface="Times New Roman"/>
                <a:sym typeface="Times New Roman"/>
              </a:rPr>
              <a:t> the ports where your motors are plugged into, and then name the motors. Types and names can be different for every robot. </a:t>
            </a:r>
            <a:endParaRPr sz="1400">
              <a:latin typeface="Times New Roman"/>
              <a:ea typeface="Times New Roman"/>
              <a:cs typeface="Times New Roman"/>
              <a:sym typeface="Times New Roman"/>
            </a:endParaRPr>
          </a:p>
          <a:p>
            <a:pPr indent="0" lvl="0" marL="0">
              <a:spcBef>
                <a:spcPts val="1600"/>
              </a:spcBef>
              <a:spcAft>
                <a:spcPts val="1600"/>
              </a:spcAft>
              <a:buNone/>
            </a:pPr>
            <a:r>
              <a:rPr lang="en" sz="1400">
                <a:latin typeface="Times New Roman"/>
                <a:ea typeface="Times New Roman"/>
                <a:cs typeface="Times New Roman"/>
                <a:sym typeface="Times New Roman"/>
              </a:rPr>
              <a:t>Hit “enter” to save your motor set up.</a:t>
            </a:r>
            <a:endParaRPr sz="1400">
              <a:latin typeface="Times New Roman"/>
              <a:ea typeface="Times New Roman"/>
              <a:cs typeface="Times New Roman"/>
              <a:sym typeface="Times New Roman"/>
            </a:endParaRPr>
          </a:p>
        </p:txBody>
      </p:sp>
      <p:pic>
        <p:nvPicPr>
          <p:cNvPr id="195" name="Shape 195"/>
          <p:cNvPicPr preferRelativeResize="0"/>
          <p:nvPr/>
        </p:nvPicPr>
        <p:blipFill rotWithShape="1">
          <a:blip r:embed="rId4">
            <a:alphaModFix/>
          </a:blip>
          <a:srcRect b="13229" l="0" r="37597" t="20558"/>
          <a:stretch/>
        </p:blipFill>
        <p:spPr>
          <a:xfrm>
            <a:off x="4491775" y="1614250"/>
            <a:ext cx="4077425" cy="3022350"/>
          </a:xfrm>
          <a:prstGeom prst="rect">
            <a:avLst/>
          </a:prstGeom>
          <a:noFill/>
          <a:ln>
            <a:noFill/>
          </a:ln>
        </p:spPr>
      </p:pic>
      <p:sp>
        <p:nvSpPr>
          <p:cNvPr id="196" name="Shape 196"/>
          <p:cNvSpPr/>
          <p:nvPr/>
        </p:nvSpPr>
        <p:spPr>
          <a:xfrm>
            <a:off x="2200360" y="682360"/>
            <a:ext cx="918000" cy="54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txBox="1"/>
          <p:nvPr/>
        </p:nvSpPr>
        <p:spPr>
          <a:xfrm>
            <a:off x="4973050" y="511350"/>
            <a:ext cx="3363300" cy="105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3F3F3"/>
                </a:solidFill>
                <a:latin typeface="Times New Roman"/>
                <a:ea typeface="Times New Roman"/>
                <a:cs typeface="Times New Roman"/>
                <a:sym typeface="Times New Roman"/>
              </a:rPr>
              <a:t>4.  Select “Motor and Sensor Setup” on the top toolbar. The window below should pop up.</a:t>
            </a:r>
            <a:endParaRPr>
              <a:solidFill>
                <a:srgbClr val="F3F3F3"/>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1484900" y="1073800"/>
            <a:ext cx="6174200" cy="1970725"/>
          </a:xfrm>
          <a:prstGeom prst="rect">
            <a:avLst/>
          </a:prstGeom>
          <a:noFill/>
          <a:ln>
            <a:noFill/>
          </a:ln>
        </p:spPr>
      </p:pic>
      <p:sp>
        <p:nvSpPr>
          <p:cNvPr id="203" name="Shape 203"/>
          <p:cNvSpPr txBox="1"/>
          <p:nvPr/>
        </p:nvSpPr>
        <p:spPr>
          <a:xfrm>
            <a:off x="1674400" y="3287600"/>
            <a:ext cx="5444400" cy="78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latin typeface="Times New Roman"/>
                <a:ea typeface="Times New Roman"/>
                <a:cs typeface="Times New Roman"/>
                <a:sym typeface="Times New Roman"/>
              </a:rPr>
              <a:t>6. There should be similar kind of system generated statements as above. These are called pragma statements. Please do not change anything, not even the symbols or brackets or spacing. Changing the pragma statements may break your entire code.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256350" y="1997400"/>
            <a:ext cx="7578300" cy="1148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914400" rtl="0">
              <a:spcBef>
                <a:spcPts val="0"/>
              </a:spcBef>
              <a:spcAft>
                <a:spcPts val="0"/>
              </a:spcAft>
              <a:buNone/>
            </a:pPr>
            <a:r>
              <a:rPr b="1" lang="en" sz="3600">
                <a:latin typeface="Roboto"/>
                <a:ea typeface="Roboto"/>
                <a:cs typeface="Roboto"/>
                <a:sym typeface="Roboto"/>
              </a:rPr>
              <a:t>-- Basic Movement</a:t>
            </a:r>
            <a:endParaRPr b="1" sz="36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673750" y="904375"/>
            <a:ext cx="3086100" cy="2981325"/>
          </a:xfrm>
          <a:prstGeom prst="rect">
            <a:avLst/>
          </a:prstGeom>
          <a:noFill/>
          <a:ln>
            <a:noFill/>
          </a:ln>
        </p:spPr>
      </p:pic>
      <p:sp>
        <p:nvSpPr>
          <p:cNvPr id="214" name="Shape 214"/>
          <p:cNvSpPr txBox="1"/>
          <p:nvPr>
            <p:ph idx="4294967295" type="body"/>
          </p:nvPr>
        </p:nvSpPr>
        <p:spPr>
          <a:xfrm>
            <a:off x="4180975" y="673200"/>
            <a:ext cx="4632300" cy="379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Times New Roman"/>
                <a:ea typeface="Times New Roman"/>
                <a:cs typeface="Times New Roman"/>
                <a:sym typeface="Times New Roman"/>
              </a:rPr>
              <a:t>The basic logic of programming in ROBOTC is by telling the robot:</a:t>
            </a:r>
            <a:endParaRPr sz="1400">
              <a:latin typeface="Times New Roman"/>
              <a:ea typeface="Times New Roman"/>
              <a:cs typeface="Times New Roman"/>
              <a:sym typeface="Times New Roman"/>
            </a:endParaRPr>
          </a:p>
          <a:p>
            <a:pPr indent="-317500" lvl="0" marL="457200" rtl="0">
              <a:spcBef>
                <a:spcPts val="1600"/>
              </a:spcBef>
              <a:spcAft>
                <a:spcPts val="0"/>
              </a:spcAft>
              <a:buSzPts val="1400"/>
              <a:buFont typeface="Times New Roman"/>
              <a:buAutoNum type="arabicPeriod"/>
            </a:pPr>
            <a:r>
              <a:rPr lang="en" sz="1400">
                <a:latin typeface="Times New Roman"/>
                <a:ea typeface="Times New Roman"/>
                <a:cs typeface="Times New Roman"/>
                <a:sym typeface="Times New Roman"/>
              </a:rPr>
              <a:t>What it is doing</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lang="en" sz="1400">
                <a:latin typeface="Times New Roman"/>
                <a:ea typeface="Times New Roman"/>
                <a:cs typeface="Times New Roman"/>
                <a:sym typeface="Times New Roman"/>
              </a:rPr>
              <a:t>For how much time</a:t>
            </a:r>
            <a:endParaRPr sz="1400">
              <a:latin typeface="Times New Roman"/>
              <a:ea typeface="Times New Roman"/>
              <a:cs typeface="Times New Roman"/>
              <a:sym typeface="Times New Roman"/>
            </a:endParaRPr>
          </a:p>
          <a:p>
            <a:pPr indent="0" lvl="0" marL="0" rtl="0">
              <a:spcBef>
                <a:spcPts val="1600"/>
              </a:spcBef>
              <a:spcAft>
                <a:spcPts val="0"/>
              </a:spcAft>
              <a:buNone/>
            </a:pPr>
            <a:r>
              <a:rPr lang="en" sz="1400">
                <a:latin typeface="Times New Roman"/>
                <a:ea typeface="Times New Roman"/>
                <a:cs typeface="Times New Roman"/>
                <a:sym typeface="Times New Roman"/>
              </a:rPr>
              <a:t>A common mistake in the beginning stages is to only tell the robot what to do, but not giving it a timeframe.</a:t>
            </a:r>
            <a:endParaRPr sz="1400">
              <a:latin typeface="Times New Roman"/>
              <a:ea typeface="Times New Roman"/>
              <a:cs typeface="Times New Roman"/>
              <a:sym typeface="Times New Roman"/>
            </a:endParaRPr>
          </a:p>
          <a:p>
            <a:pPr indent="0" lvl="0" marL="0" rtl="0">
              <a:spcBef>
                <a:spcPts val="1600"/>
              </a:spcBef>
              <a:spcAft>
                <a:spcPts val="0"/>
              </a:spcAft>
              <a:buNone/>
            </a:pPr>
            <a:r>
              <a:rPr lang="en" sz="1400">
                <a:latin typeface="Times New Roman"/>
                <a:ea typeface="Times New Roman"/>
                <a:cs typeface="Times New Roman"/>
                <a:sym typeface="Times New Roman"/>
              </a:rPr>
              <a:t>Keeping that in mind, we can start by clicking in between the two brackets under “task main ()”. </a:t>
            </a:r>
            <a:endParaRPr sz="1400">
              <a:latin typeface="Times New Roman"/>
              <a:ea typeface="Times New Roman"/>
              <a:cs typeface="Times New Roman"/>
              <a:sym typeface="Times New Roman"/>
            </a:endParaRPr>
          </a:p>
          <a:p>
            <a:pPr indent="0" lvl="0" marL="0" rtl="0">
              <a:spcBef>
                <a:spcPts val="1600"/>
              </a:spcBef>
              <a:spcAft>
                <a:spcPts val="0"/>
              </a:spcAft>
              <a:buNone/>
            </a:pPr>
            <a:r>
              <a:rPr lang="en" sz="1400">
                <a:latin typeface="Times New Roman"/>
                <a:ea typeface="Times New Roman"/>
                <a:cs typeface="Times New Roman"/>
                <a:sym typeface="Times New Roman"/>
              </a:rPr>
              <a:t>Task main is, as the name suggests, the main task of the robot, a.k.a. what it is running when it turns on. The two brackets {} shows where this task starts and ends.</a:t>
            </a:r>
            <a:endParaRPr sz="1400">
              <a:latin typeface="Times New Roman"/>
              <a:ea typeface="Times New Roman"/>
              <a:cs typeface="Times New Roman"/>
              <a:sym typeface="Times New Roman"/>
            </a:endParaRPr>
          </a:p>
          <a:p>
            <a:pPr indent="0" lvl="0" marL="0" rtl="0">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4294967295" type="body"/>
          </p:nvPr>
        </p:nvSpPr>
        <p:spPr>
          <a:xfrm>
            <a:off x="1163050" y="2189750"/>
            <a:ext cx="6908100" cy="1824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So here are the two basic commands to the robot. Coding is essentially translating human language to the robot’s language. So we want the robot to:</a:t>
            </a:r>
            <a:endParaRPr sz="1400">
              <a:latin typeface="Times New Roman"/>
              <a:ea typeface="Times New Roman"/>
              <a:cs typeface="Times New Roman"/>
              <a:sym typeface="Times New Roman"/>
            </a:endParaRPr>
          </a:p>
          <a:p>
            <a:pPr indent="-317500" lvl="0" marL="457200" rtl="0">
              <a:spcBef>
                <a:spcPts val="1600"/>
              </a:spcBef>
              <a:spcAft>
                <a:spcPts val="0"/>
              </a:spcAft>
              <a:buSzPts val="1400"/>
              <a:buFont typeface="Times New Roman"/>
              <a:buAutoNum type="arabicPeriod"/>
            </a:pPr>
            <a:r>
              <a:rPr lang="en" sz="1400">
                <a:latin typeface="Times New Roman"/>
                <a:ea typeface="Times New Roman"/>
                <a:cs typeface="Times New Roman"/>
                <a:sym typeface="Times New Roman"/>
              </a:rPr>
              <a:t>Run motor1 at full power.</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eriod"/>
            </a:pPr>
            <a:r>
              <a:rPr lang="en" sz="1400">
                <a:latin typeface="Times New Roman"/>
                <a:ea typeface="Times New Roman"/>
                <a:cs typeface="Times New Roman"/>
                <a:sym typeface="Times New Roman"/>
              </a:rPr>
              <a:t>Do that for 1 second.</a:t>
            </a:r>
            <a:endParaRPr sz="1400">
              <a:latin typeface="Times New Roman"/>
              <a:ea typeface="Times New Roman"/>
              <a:cs typeface="Times New Roman"/>
              <a:sym typeface="Times New Roman"/>
            </a:endParaRPr>
          </a:p>
          <a:p>
            <a:pPr indent="0" lvl="0" marL="0" rtl="0">
              <a:spcBef>
                <a:spcPts val="1600"/>
              </a:spcBef>
              <a:spcAft>
                <a:spcPts val="0"/>
              </a:spcAft>
              <a:buNone/>
            </a:pPr>
            <a:r>
              <a:rPr lang="en" sz="1400">
                <a:latin typeface="Times New Roman"/>
                <a:ea typeface="Times New Roman"/>
                <a:cs typeface="Times New Roman"/>
                <a:sym typeface="Times New Roman"/>
              </a:rPr>
              <a:t>Now we translate that into robot language:</a:t>
            </a:r>
            <a:endParaRPr sz="1400">
              <a:latin typeface="Times New Roman"/>
              <a:ea typeface="Times New Roman"/>
              <a:cs typeface="Times New Roman"/>
              <a:sym typeface="Times New Roman"/>
            </a:endParaRPr>
          </a:p>
          <a:p>
            <a:pPr indent="0" lvl="0" marL="0" rtl="0">
              <a:spcBef>
                <a:spcPts val="1600"/>
              </a:spcBef>
              <a:spcAft>
                <a:spcPts val="1600"/>
              </a:spcAft>
              <a:buNone/>
            </a:pPr>
            <a:r>
              <a:t/>
            </a:r>
            <a:endParaRPr>
              <a:latin typeface="Times New Roman"/>
              <a:ea typeface="Times New Roman"/>
              <a:cs typeface="Times New Roman"/>
              <a:sym typeface="Times New Roman"/>
            </a:endParaRPr>
          </a:p>
        </p:txBody>
      </p:sp>
      <p:pic>
        <p:nvPicPr>
          <p:cNvPr id="220" name="Shape 220"/>
          <p:cNvPicPr preferRelativeResize="0"/>
          <p:nvPr/>
        </p:nvPicPr>
        <p:blipFill>
          <a:blip r:embed="rId3">
            <a:alphaModFix/>
          </a:blip>
          <a:stretch>
            <a:fillRect/>
          </a:stretch>
        </p:blipFill>
        <p:spPr>
          <a:xfrm>
            <a:off x="1714500" y="918425"/>
            <a:ext cx="5086350" cy="118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body"/>
          </p:nvPr>
        </p:nvSpPr>
        <p:spPr>
          <a:xfrm>
            <a:off x="1163050" y="1732550"/>
            <a:ext cx="6908100" cy="296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1.</a:t>
            </a:r>
            <a:r>
              <a:rPr lang="en">
                <a:solidFill>
                  <a:srgbClr val="FFFF00"/>
                </a:solidFill>
                <a:latin typeface="Georgia"/>
                <a:ea typeface="Georgia"/>
                <a:cs typeface="Georgia"/>
                <a:sym typeface="Georgia"/>
              </a:rPr>
              <a:t>	</a:t>
            </a:r>
            <a:r>
              <a:rPr lang="en" sz="1400">
                <a:solidFill>
                  <a:srgbClr val="FFFF00"/>
                </a:solidFill>
                <a:latin typeface="Georgia"/>
                <a:ea typeface="Georgia"/>
                <a:cs typeface="Georgia"/>
                <a:sym typeface="Georgia"/>
              </a:rPr>
              <a:t>m</a:t>
            </a:r>
            <a:r>
              <a:rPr lang="en" sz="1400">
                <a:solidFill>
                  <a:srgbClr val="FFFF00"/>
                </a:solidFill>
                <a:latin typeface="Georgia"/>
                <a:ea typeface="Georgia"/>
                <a:cs typeface="Georgia"/>
                <a:sym typeface="Georgia"/>
              </a:rPr>
              <a:t>otor[motor1] = 127;</a:t>
            </a:r>
            <a:endParaRPr sz="1400">
              <a:solidFill>
                <a:srgbClr val="FFFF00"/>
              </a:solidFill>
              <a:latin typeface="Georgia"/>
              <a:ea typeface="Georgia"/>
              <a:cs typeface="Georgia"/>
              <a:sym typeface="Georgia"/>
            </a:endParaRPr>
          </a:p>
          <a:p>
            <a:pPr indent="-304800" lvl="1" marL="914400" rtl="0">
              <a:spcBef>
                <a:spcPts val="1600"/>
              </a:spcBef>
              <a:spcAft>
                <a:spcPts val="0"/>
              </a:spcAft>
              <a:buSzPts val="1200"/>
              <a:buFont typeface="Georgia"/>
              <a:buAutoNum type="alphaLcPeriod"/>
            </a:pPr>
            <a:r>
              <a:rPr lang="en" sz="1200">
                <a:solidFill>
                  <a:srgbClr val="FFFF00"/>
                </a:solidFill>
                <a:latin typeface="Georgia"/>
                <a:ea typeface="Georgia"/>
                <a:cs typeface="Georgia"/>
                <a:sym typeface="Georgia"/>
              </a:rPr>
              <a:t>[motor1]</a:t>
            </a:r>
            <a:r>
              <a:rPr lang="en" sz="1200">
                <a:latin typeface="Georgia"/>
                <a:ea typeface="Georgia"/>
                <a:cs typeface="Georgia"/>
                <a:sym typeface="Georgia"/>
              </a:rPr>
              <a:t> specifies which motor. Whenever we are picking which motor, or sensor, or button on the joystick to use, we put its name inside square brackets [] to indicate the selection</a:t>
            </a:r>
            <a:endParaRPr sz="1200">
              <a:latin typeface="Georgia"/>
              <a:ea typeface="Georgia"/>
              <a:cs typeface="Georgia"/>
              <a:sym typeface="Georgia"/>
            </a:endParaRPr>
          </a:p>
          <a:p>
            <a:pPr indent="-304800" lvl="1" marL="914400" rtl="0">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Equal sign =</a:t>
            </a:r>
            <a:r>
              <a:rPr lang="en" sz="1200">
                <a:latin typeface="Georgia"/>
                <a:ea typeface="Georgia"/>
                <a:cs typeface="Georgia"/>
                <a:sym typeface="Georgia"/>
              </a:rPr>
              <a:t> in code means to assign whatever value is on the right (127) to the items on its left, motor[motor1].</a:t>
            </a:r>
            <a:endParaRPr sz="1200">
              <a:latin typeface="Georgia"/>
              <a:ea typeface="Georgia"/>
              <a:cs typeface="Georgia"/>
              <a:sym typeface="Georgia"/>
            </a:endParaRPr>
          </a:p>
          <a:p>
            <a:pPr indent="-304800" lvl="1" marL="914400" rtl="0">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127 </a:t>
            </a:r>
            <a:r>
              <a:rPr lang="en" sz="1200">
                <a:latin typeface="Georgia"/>
                <a:ea typeface="Georgia"/>
                <a:cs typeface="Georgia"/>
                <a:sym typeface="Georgia"/>
              </a:rPr>
              <a:t>is the maximum power of the robot clockwise. -127 is the maximum power counterclockwise. 0 means no power is given, hence stopping.</a:t>
            </a:r>
            <a:endParaRPr sz="1200">
              <a:latin typeface="Georgia"/>
              <a:ea typeface="Georgia"/>
              <a:cs typeface="Georgia"/>
              <a:sym typeface="Georgia"/>
            </a:endParaRPr>
          </a:p>
          <a:p>
            <a:pPr indent="-304800" lvl="1" marL="914400" rtl="0">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Semicolon ; </a:t>
            </a:r>
            <a:r>
              <a:rPr lang="en" sz="1200">
                <a:latin typeface="Georgia"/>
                <a:ea typeface="Georgia"/>
                <a:cs typeface="Georgia"/>
                <a:sym typeface="Georgia"/>
              </a:rPr>
              <a:t>is used at the end of every statement you give, like the period to a sentence. However, they don’t show up after brackets {}.</a:t>
            </a:r>
            <a:endParaRPr sz="1200">
              <a:latin typeface="Georgia"/>
              <a:ea typeface="Georgia"/>
              <a:cs typeface="Georgia"/>
              <a:sym typeface="Georgia"/>
            </a:endParaRPr>
          </a:p>
          <a:p>
            <a:pPr indent="457200" lvl="0" marL="0" rtl="0">
              <a:spcBef>
                <a:spcPts val="1600"/>
              </a:spcBef>
              <a:spcAft>
                <a:spcPts val="0"/>
              </a:spcAft>
              <a:buNone/>
            </a:pPr>
            <a:r>
              <a:rPr lang="en" sz="1400">
                <a:latin typeface="Georgia"/>
                <a:ea typeface="Georgia"/>
                <a:cs typeface="Georgia"/>
                <a:sym typeface="Georgia"/>
              </a:rPr>
              <a:t>This statement basically says: Set the motor named [motor1] to a power of 127. </a:t>
            </a:r>
            <a:endParaRPr sz="1400">
              <a:latin typeface="Georgia"/>
              <a:ea typeface="Georgia"/>
              <a:cs typeface="Georgia"/>
              <a:sym typeface="Georgia"/>
            </a:endParaRPr>
          </a:p>
          <a:p>
            <a:pPr indent="0" lvl="0" marL="0" rtl="0">
              <a:spcBef>
                <a:spcPts val="1600"/>
              </a:spcBef>
              <a:spcAft>
                <a:spcPts val="1600"/>
              </a:spcAft>
              <a:buNone/>
            </a:pPr>
            <a:r>
              <a:t/>
            </a:r>
            <a:endParaRPr>
              <a:latin typeface="Times New Roman"/>
              <a:ea typeface="Times New Roman"/>
              <a:cs typeface="Times New Roman"/>
              <a:sym typeface="Times New Roman"/>
            </a:endParaRPr>
          </a:p>
        </p:txBody>
      </p:sp>
      <p:pic>
        <p:nvPicPr>
          <p:cNvPr id="226" name="Shape 226"/>
          <p:cNvPicPr preferRelativeResize="0"/>
          <p:nvPr/>
        </p:nvPicPr>
        <p:blipFill>
          <a:blip r:embed="rId3">
            <a:alphaModFix/>
          </a:blip>
          <a:stretch>
            <a:fillRect/>
          </a:stretch>
        </p:blipFill>
        <p:spPr>
          <a:xfrm>
            <a:off x="1714500" y="461225"/>
            <a:ext cx="5086350" cy="11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4294967295" type="body"/>
          </p:nvPr>
        </p:nvSpPr>
        <p:spPr>
          <a:xfrm>
            <a:off x="1117950" y="1723613"/>
            <a:ext cx="6908100" cy="296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2. </a:t>
            </a:r>
            <a:r>
              <a:rPr lang="en" sz="1400">
                <a:solidFill>
                  <a:srgbClr val="FFFF00"/>
                </a:solidFill>
                <a:latin typeface="Georgia"/>
                <a:ea typeface="Georgia"/>
                <a:cs typeface="Georgia"/>
                <a:sym typeface="Georgia"/>
              </a:rPr>
              <a:t>	wait1Msec(1000);</a:t>
            </a:r>
            <a:endParaRPr sz="1400">
              <a:solidFill>
                <a:srgbClr val="FFFF00"/>
              </a:solidFill>
              <a:latin typeface="Georgia"/>
              <a:ea typeface="Georgia"/>
              <a:cs typeface="Georgia"/>
              <a:sym typeface="Georgia"/>
            </a:endParaRPr>
          </a:p>
          <a:p>
            <a:pPr indent="-304800" lvl="1" marL="914400" rtl="0">
              <a:spcBef>
                <a:spcPts val="1600"/>
              </a:spcBef>
              <a:spcAft>
                <a:spcPts val="0"/>
              </a:spcAft>
              <a:buSzPts val="1200"/>
              <a:buFont typeface="Georgia"/>
              <a:buAutoNum type="alphaLcPeriod"/>
            </a:pPr>
            <a:r>
              <a:rPr lang="en" sz="1200">
                <a:solidFill>
                  <a:srgbClr val="FFFF00"/>
                </a:solidFill>
                <a:latin typeface="Georgia"/>
                <a:ea typeface="Georgia"/>
                <a:cs typeface="Georgia"/>
                <a:sym typeface="Georgia"/>
              </a:rPr>
              <a:t>wait1Msec() </a:t>
            </a:r>
            <a:r>
              <a:rPr lang="en" sz="1200">
                <a:solidFill>
                  <a:srgbClr val="FFFFFF"/>
                </a:solidFill>
                <a:latin typeface="Georgia"/>
                <a:ea typeface="Georgia"/>
                <a:cs typeface="Georgia"/>
                <a:sym typeface="Georgia"/>
              </a:rPr>
              <a:t>is a built-in command to tell the robot “for how long”. The unit is millisecond. </a:t>
            </a:r>
            <a:endParaRPr sz="1200">
              <a:solidFill>
                <a:srgbClr val="FFFFFF"/>
              </a:solidFill>
              <a:latin typeface="Georgia"/>
              <a:ea typeface="Georgia"/>
              <a:cs typeface="Georgia"/>
              <a:sym typeface="Georgia"/>
            </a:endParaRPr>
          </a:p>
          <a:p>
            <a:pPr indent="-304800" lvl="1" marL="914400" rtl="0">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(1000) </a:t>
            </a:r>
            <a:r>
              <a:rPr lang="en" sz="1200">
                <a:solidFill>
                  <a:srgbClr val="FFFFFF"/>
                </a:solidFill>
                <a:latin typeface="Georgia"/>
                <a:ea typeface="Georgia"/>
                <a:cs typeface="Georgia"/>
                <a:sym typeface="Georgia"/>
              </a:rPr>
              <a:t>specifies the amount of time. 1000 millisecond is one second.</a:t>
            </a:r>
            <a:endParaRPr sz="1200">
              <a:solidFill>
                <a:srgbClr val="FFFFFF"/>
              </a:solidFill>
              <a:latin typeface="Georgia"/>
              <a:ea typeface="Georgia"/>
              <a:cs typeface="Georgia"/>
              <a:sym typeface="Georgia"/>
            </a:endParaRPr>
          </a:p>
          <a:p>
            <a:pPr indent="-304800" lvl="1" marL="914400" rtl="0">
              <a:spcBef>
                <a:spcPts val="0"/>
              </a:spcBef>
              <a:spcAft>
                <a:spcPts val="0"/>
              </a:spcAft>
              <a:buClr>
                <a:srgbClr val="FFFFFF"/>
              </a:buClr>
              <a:buSzPts val="1200"/>
              <a:buFont typeface="Georgia"/>
              <a:buAutoNum type="alphaLcPeriod"/>
            </a:pPr>
            <a:r>
              <a:rPr lang="en" sz="1200">
                <a:solidFill>
                  <a:srgbClr val="FFFFFF"/>
                </a:solidFill>
                <a:latin typeface="Georgia"/>
                <a:ea typeface="Georgia"/>
                <a:cs typeface="Georgia"/>
                <a:sym typeface="Georgia"/>
              </a:rPr>
              <a:t>Note that </a:t>
            </a:r>
            <a:r>
              <a:rPr lang="en" sz="1200">
                <a:solidFill>
                  <a:srgbClr val="FFFF00"/>
                </a:solidFill>
                <a:latin typeface="Georgia"/>
                <a:ea typeface="Georgia"/>
                <a:cs typeface="Georgia"/>
                <a:sym typeface="Georgia"/>
              </a:rPr>
              <a:t>wait1Msec()</a:t>
            </a:r>
            <a:r>
              <a:rPr lang="en" sz="1200">
                <a:solidFill>
                  <a:srgbClr val="FFFFFF"/>
                </a:solidFill>
                <a:latin typeface="Georgia"/>
                <a:ea typeface="Georgia"/>
                <a:cs typeface="Georgia"/>
                <a:sym typeface="Georgia"/>
              </a:rPr>
              <a:t> doesn’t mean doing nothing, but instead it gives the timeframe in which any previous statements about “what it is doing” will run.</a:t>
            </a:r>
            <a:endParaRPr sz="1200">
              <a:solidFill>
                <a:srgbClr val="FFFFFF"/>
              </a:solidFill>
              <a:latin typeface="Georgia"/>
              <a:ea typeface="Georgia"/>
              <a:cs typeface="Georgia"/>
              <a:sym typeface="Georgia"/>
            </a:endParaRPr>
          </a:p>
          <a:p>
            <a:pPr indent="-304800" lvl="1" marL="914400" rtl="0">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Semicolon ; </a:t>
            </a:r>
            <a:r>
              <a:rPr lang="en" sz="1200">
                <a:latin typeface="Georgia"/>
                <a:ea typeface="Georgia"/>
                <a:cs typeface="Georgia"/>
                <a:sym typeface="Georgia"/>
              </a:rPr>
              <a:t>is used at the end of every statement you give, like the period to a sentence. However, they don’t show up after brackets {}.</a:t>
            </a:r>
            <a:endParaRPr sz="1200">
              <a:latin typeface="Georgia"/>
              <a:ea typeface="Georgia"/>
              <a:cs typeface="Georgia"/>
              <a:sym typeface="Georgia"/>
            </a:endParaRPr>
          </a:p>
          <a:p>
            <a:pPr indent="0" lvl="0" marL="0" rtl="0">
              <a:spcBef>
                <a:spcPts val="1600"/>
              </a:spcBef>
              <a:spcAft>
                <a:spcPts val="0"/>
              </a:spcAft>
              <a:buNone/>
            </a:pPr>
            <a:r>
              <a:rPr lang="en" sz="1400">
                <a:latin typeface="Georgia"/>
                <a:ea typeface="Georgia"/>
                <a:cs typeface="Georgia"/>
                <a:sym typeface="Georgia"/>
              </a:rPr>
              <a:t>	This statement basically says: Do the previous action for 1000 milliseconds (or 1 second). Or it can mean: wait 1000 milliseconds (1 second) before continuing to the next statement.</a:t>
            </a:r>
            <a:endParaRPr sz="1400">
              <a:latin typeface="Georgia"/>
              <a:ea typeface="Georgia"/>
              <a:cs typeface="Georgia"/>
              <a:sym typeface="Georgia"/>
            </a:endParaRPr>
          </a:p>
          <a:p>
            <a:pPr indent="0" lvl="0" marL="0" rtl="0">
              <a:spcBef>
                <a:spcPts val="1600"/>
              </a:spcBef>
              <a:spcAft>
                <a:spcPts val="1600"/>
              </a:spcAft>
              <a:buNone/>
            </a:pPr>
            <a:r>
              <a:t/>
            </a:r>
            <a:endParaRPr>
              <a:latin typeface="Times New Roman"/>
              <a:ea typeface="Times New Roman"/>
              <a:cs typeface="Times New Roman"/>
              <a:sym typeface="Times New Roman"/>
            </a:endParaRPr>
          </a:p>
        </p:txBody>
      </p:sp>
      <p:pic>
        <p:nvPicPr>
          <p:cNvPr id="232" name="Shape 232"/>
          <p:cNvPicPr preferRelativeResize="0"/>
          <p:nvPr/>
        </p:nvPicPr>
        <p:blipFill>
          <a:blip r:embed="rId3">
            <a:alphaModFix/>
          </a:blip>
          <a:stretch>
            <a:fillRect/>
          </a:stretch>
        </p:blipFill>
        <p:spPr>
          <a:xfrm>
            <a:off x="1669400" y="452288"/>
            <a:ext cx="508635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idx="4294967295" type="body"/>
          </p:nvPr>
        </p:nvSpPr>
        <p:spPr>
          <a:xfrm>
            <a:off x="1117950" y="2164771"/>
            <a:ext cx="6908100" cy="21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You may have noticed the green words</a:t>
            </a:r>
            <a:r>
              <a:rPr lang="en" sz="1400">
                <a:solidFill>
                  <a:srgbClr val="00FF00"/>
                </a:solidFill>
                <a:latin typeface="Georgia"/>
                <a:ea typeface="Georgia"/>
                <a:cs typeface="Georgia"/>
                <a:sym typeface="Georgia"/>
              </a:rPr>
              <a:t> // What it is doing</a:t>
            </a:r>
            <a:endParaRPr sz="1400">
              <a:solidFill>
                <a:srgbClr val="00FF00"/>
              </a:solidFill>
              <a:latin typeface="Georgia"/>
              <a:ea typeface="Georgia"/>
              <a:cs typeface="Georgia"/>
              <a:sym typeface="Georgia"/>
            </a:endParaRPr>
          </a:p>
          <a:p>
            <a:pPr indent="0" lvl="0" marL="0">
              <a:spcBef>
                <a:spcPts val="1600"/>
              </a:spcBef>
              <a:spcAft>
                <a:spcPts val="0"/>
              </a:spcAft>
              <a:buNone/>
            </a:pPr>
            <a:r>
              <a:rPr lang="en" sz="1400">
                <a:solidFill>
                  <a:srgbClr val="FFFFFF"/>
                </a:solidFill>
                <a:latin typeface="Georgia"/>
                <a:ea typeface="Georgia"/>
                <a:cs typeface="Georgia"/>
                <a:sym typeface="Georgia"/>
              </a:rPr>
              <a:t>Double slashes </a:t>
            </a:r>
            <a:r>
              <a:rPr lang="en" sz="1400">
                <a:solidFill>
                  <a:srgbClr val="00FF00"/>
                </a:solidFill>
                <a:latin typeface="Georgia"/>
                <a:ea typeface="Georgia"/>
                <a:cs typeface="Georgia"/>
                <a:sym typeface="Georgia"/>
              </a:rPr>
              <a:t>//</a:t>
            </a:r>
            <a:r>
              <a:rPr lang="en" sz="1400">
                <a:solidFill>
                  <a:srgbClr val="FFFFFF"/>
                </a:solidFill>
                <a:latin typeface="Georgia"/>
                <a:ea typeface="Georgia"/>
                <a:cs typeface="Georgia"/>
                <a:sym typeface="Georgia"/>
              </a:rPr>
              <a:t> means to comment in ROBOTC. Any words after // in that line will show up green, and have no actual effect.</a:t>
            </a:r>
            <a:endParaRPr sz="1400">
              <a:solidFill>
                <a:srgbClr val="FFFFFF"/>
              </a:solidFill>
              <a:latin typeface="Georgia"/>
              <a:ea typeface="Georgia"/>
              <a:cs typeface="Georgia"/>
              <a:sym typeface="Georgia"/>
            </a:endParaRPr>
          </a:p>
          <a:p>
            <a:pPr indent="0" lvl="0" marL="0" rtl="0">
              <a:spcBef>
                <a:spcPts val="1600"/>
              </a:spcBef>
              <a:spcAft>
                <a:spcPts val="0"/>
              </a:spcAft>
              <a:buNone/>
            </a:pPr>
            <a:r>
              <a:rPr lang="en" sz="1400">
                <a:solidFill>
                  <a:srgbClr val="FFFFFF"/>
                </a:solidFill>
                <a:latin typeface="Georgia"/>
                <a:ea typeface="Georgia"/>
                <a:cs typeface="Georgia"/>
                <a:sym typeface="Georgia"/>
              </a:rPr>
              <a:t>It is a good habit to comment on the code so you and your teammates know what is happening.</a:t>
            </a:r>
            <a:endParaRPr sz="1400">
              <a:solidFill>
                <a:srgbClr val="FFFFFF"/>
              </a:solidFill>
              <a:latin typeface="Georgia"/>
              <a:ea typeface="Georgia"/>
              <a:cs typeface="Georgia"/>
              <a:sym typeface="Georgia"/>
            </a:endParaRPr>
          </a:p>
          <a:p>
            <a:pPr indent="0" lvl="0" marL="0" rtl="0">
              <a:spcBef>
                <a:spcPts val="1600"/>
              </a:spcBef>
              <a:spcAft>
                <a:spcPts val="1600"/>
              </a:spcAft>
              <a:buNone/>
            </a:pPr>
            <a:r>
              <a:t/>
            </a:r>
            <a:endParaRPr>
              <a:latin typeface="Times New Roman"/>
              <a:ea typeface="Times New Roman"/>
              <a:cs typeface="Times New Roman"/>
              <a:sym typeface="Times New Roman"/>
            </a:endParaRPr>
          </a:p>
        </p:txBody>
      </p:sp>
      <p:pic>
        <p:nvPicPr>
          <p:cNvPr id="238" name="Shape 238"/>
          <p:cNvPicPr preferRelativeResize="0"/>
          <p:nvPr/>
        </p:nvPicPr>
        <p:blipFill>
          <a:blip r:embed="rId3">
            <a:alphaModFix/>
          </a:blip>
          <a:stretch>
            <a:fillRect/>
          </a:stretch>
        </p:blipFill>
        <p:spPr>
          <a:xfrm>
            <a:off x="1669400" y="833288"/>
            <a:ext cx="5086350" cy="118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rotWithShape="1">
          <a:blip r:embed="rId3">
            <a:alphaModFix/>
          </a:blip>
          <a:srcRect b="24749" l="50956" r="0" t="0"/>
          <a:stretch/>
        </p:blipFill>
        <p:spPr>
          <a:xfrm>
            <a:off x="3031450" y="443175"/>
            <a:ext cx="3081100" cy="2103500"/>
          </a:xfrm>
          <a:prstGeom prst="rect">
            <a:avLst/>
          </a:prstGeom>
          <a:noFill/>
          <a:ln>
            <a:noFill/>
          </a:ln>
        </p:spPr>
      </p:pic>
      <p:sp>
        <p:nvSpPr>
          <p:cNvPr id="244" name="Shape 244"/>
          <p:cNvSpPr/>
          <p:nvPr/>
        </p:nvSpPr>
        <p:spPr>
          <a:xfrm>
            <a:off x="4052999" y="700699"/>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5" name="Shape 245"/>
          <p:cNvSpPr txBox="1"/>
          <p:nvPr/>
        </p:nvSpPr>
        <p:spPr>
          <a:xfrm>
            <a:off x="747000" y="2847475"/>
            <a:ext cx="7650000" cy="217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To download this code onto your test kit: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Make sure your cortex is on and connected to your laptop.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Click on “Download to Robot”.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Click “start” in the debugger window.</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Ideally, one of your wheels should turn for 1 second.</a:t>
            </a:r>
            <a:endParaRPr>
              <a:solidFill>
                <a:srgbClr val="FFFFFF"/>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1223963" y="894350"/>
            <a:ext cx="6696075" cy="1171575"/>
          </a:xfrm>
          <a:prstGeom prst="rect">
            <a:avLst/>
          </a:prstGeom>
          <a:noFill/>
          <a:ln>
            <a:noFill/>
          </a:ln>
        </p:spPr>
      </p:pic>
      <p:sp>
        <p:nvSpPr>
          <p:cNvPr id="251" name="Shape 251"/>
          <p:cNvSpPr txBox="1"/>
          <p:nvPr/>
        </p:nvSpPr>
        <p:spPr>
          <a:xfrm>
            <a:off x="1664375" y="2165675"/>
            <a:ext cx="3328800" cy="206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txBox="1"/>
          <p:nvPr/>
        </p:nvSpPr>
        <p:spPr>
          <a:xfrm>
            <a:off x="887350" y="2336225"/>
            <a:ext cx="7650000" cy="172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To get the second wheel moving as well, simply add another </a:t>
            </a:r>
            <a:r>
              <a:rPr lang="en">
                <a:solidFill>
                  <a:srgbClr val="FFFF00"/>
                </a:solidFill>
                <a:latin typeface="Georgia"/>
                <a:ea typeface="Georgia"/>
                <a:cs typeface="Georgia"/>
                <a:sym typeface="Georgia"/>
              </a:rPr>
              <a:t>= motor[motor2] </a:t>
            </a:r>
            <a:r>
              <a:rPr lang="en">
                <a:solidFill>
                  <a:srgbClr val="FFFFFF"/>
                </a:solidFill>
                <a:latin typeface="Georgia"/>
                <a:ea typeface="Georgia"/>
                <a:cs typeface="Georgia"/>
                <a:sym typeface="Georgia"/>
              </a:rPr>
              <a:t>in your “what it is doing statement”.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You may have noticed spaces here and there. ROBOTC doesn’t read whitespace. That means, it doesn’t make a difference how your space things out, indent, or even change lines. That is also why the </a:t>
            </a:r>
            <a:r>
              <a:rPr lang="en">
                <a:solidFill>
                  <a:srgbClr val="FFFF00"/>
                </a:solidFill>
                <a:latin typeface="Georgia"/>
                <a:ea typeface="Georgia"/>
                <a:cs typeface="Georgia"/>
                <a:sym typeface="Georgia"/>
              </a:rPr>
              <a:t>semicolon;</a:t>
            </a:r>
            <a:r>
              <a:rPr lang="en">
                <a:solidFill>
                  <a:srgbClr val="FFFFFF"/>
                </a:solidFill>
                <a:latin typeface="Georgia"/>
                <a:ea typeface="Georgia"/>
                <a:cs typeface="Georgia"/>
                <a:sym typeface="Georgia"/>
              </a:rPr>
              <a:t> is super important -- it is the only way for the robot to know which line is next. However, even though whitespace doesn’t matter, it helps to keep the code clean and easy to read.</a:t>
            </a:r>
            <a:endParaRPr>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idx="2" type="body"/>
          </p:nvPr>
        </p:nvSpPr>
        <p:spPr>
          <a:xfrm>
            <a:off x="4933196" y="1216363"/>
            <a:ext cx="3403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Here are all the materials you need:</a:t>
            </a:r>
            <a:endParaRPr sz="1400">
              <a:latin typeface="Times New Roman"/>
              <a:ea typeface="Times New Roman"/>
              <a:cs typeface="Times New Roman"/>
              <a:sym typeface="Times New Roman"/>
            </a:endParaRPr>
          </a:p>
          <a:p>
            <a:pPr indent="-317500" lvl="0" marL="457200" rtl="0">
              <a:spcBef>
                <a:spcPts val="1600"/>
              </a:spcBef>
              <a:spcAft>
                <a:spcPts val="0"/>
              </a:spcAft>
              <a:buSzPts val="1400"/>
              <a:buFont typeface="Times New Roman"/>
              <a:buChar char="●"/>
            </a:pPr>
            <a:r>
              <a:rPr lang="en" sz="1400">
                <a:latin typeface="Times New Roman"/>
                <a:ea typeface="Times New Roman"/>
                <a:cs typeface="Times New Roman"/>
                <a:sym typeface="Times New Roman"/>
              </a:rPr>
              <a:t>2 motors</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shafts (3’’)</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rubber collars</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omni wheels (or any wheels)</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VEX cortex</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battery </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A-to-A cable</a:t>
            </a:r>
            <a:endParaRPr sz="1400">
              <a:latin typeface="Times New Roman"/>
              <a:ea typeface="Times New Roman"/>
              <a:cs typeface="Times New Roman"/>
              <a:sym typeface="Times New Roman"/>
            </a:endParaRPr>
          </a:p>
          <a:p>
            <a:pPr indent="-317500" lvl="0" marL="457200">
              <a:spcBef>
                <a:spcPts val="0"/>
              </a:spcBef>
              <a:spcAft>
                <a:spcPts val="0"/>
              </a:spcAft>
              <a:buSzPts val="1400"/>
              <a:buFont typeface="Times New Roman"/>
              <a:buChar char="●"/>
            </a:pPr>
            <a:r>
              <a:rPr lang="en" sz="1400">
                <a:latin typeface="Times New Roman"/>
                <a:ea typeface="Times New Roman"/>
                <a:cs typeface="Times New Roman"/>
                <a:sym typeface="Times New Roman"/>
              </a:rPr>
              <a:t>1 laptop for programming</a:t>
            </a:r>
            <a:endParaRPr sz="1400">
              <a:latin typeface="Times New Roman"/>
              <a:ea typeface="Times New Roman"/>
              <a:cs typeface="Times New Roman"/>
              <a:sym typeface="Times New Roman"/>
            </a:endParaRPr>
          </a:p>
        </p:txBody>
      </p:sp>
      <p:pic>
        <p:nvPicPr>
          <p:cNvPr id="141" name="Shape 141"/>
          <p:cNvPicPr preferRelativeResize="0"/>
          <p:nvPr/>
        </p:nvPicPr>
        <p:blipFill>
          <a:blip r:embed="rId3">
            <a:alphaModFix/>
          </a:blip>
          <a:stretch>
            <a:fillRect/>
          </a:stretch>
        </p:blipFill>
        <p:spPr>
          <a:xfrm>
            <a:off x="609550" y="1390513"/>
            <a:ext cx="4199946" cy="23624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Shape 257"/>
          <p:cNvPicPr preferRelativeResize="0"/>
          <p:nvPr/>
        </p:nvPicPr>
        <p:blipFill rotWithShape="1">
          <a:blip r:embed="rId3">
            <a:alphaModFix/>
          </a:blip>
          <a:srcRect b="0" l="28902" r="8484" t="0"/>
          <a:stretch/>
        </p:blipFill>
        <p:spPr>
          <a:xfrm>
            <a:off x="1784737" y="893287"/>
            <a:ext cx="5534525" cy="1682900"/>
          </a:xfrm>
          <a:prstGeom prst="rect">
            <a:avLst/>
          </a:prstGeom>
          <a:noFill/>
          <a:ln>
            <a:noFill/>
          </a:ln>
        </p:spPr>
      </p:pic>
      <p:sp>
        <p:nvSpPr>
          <p:cNvPr id="258" name="Shape 258"/>
          <p:cNvSpPr txBox="1"/>
          <p:nvPr/>
        </p:nvSpPr>
        <p:spPr>
          <a:xfrm>
            <a:off x="1163100" y="2926613"/>
            <a:ext cx="6817800" cy="132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If your test kit doesn’t work at all, the most likely case is that the cortex needs a firmware update. To do that, turn your cortex off, and click on “Firmware Download” in the toolbar.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After the firmware update, turn your cortex on and try to download the code again.</a:t>
            </a:r>
            <a:endParaRPr>
              <a:solidFill>
                <a:srgbClr val="FFFFFF"/>
              </a:solidFill>
              <a:latin typeface="Georgia"/>
              <a:ea typeface="Georgia"/>
              <a:cs typeface="Georgia"/>
              <a:sym typeface="Georgia"/>
            </a:endParaRPr>
          </a:p>
        </p:txBody>
      </p:sp>
      <p:sp>
        <p:nvSpPr>
          <p:cNvPr id="259" name="Shape 259"/>
          <p:cNvSpPr/>
          <p:nvPr/>
        </p:nvSpPr>
        <p:spPr>
          <a:xfrm>
            <a:off x="4193374" y="1242099"/>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256350" y="1997400"/>
            <a:ext cx="7578300" cy="1148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2743200" rtl="0">
              <a:spcBef>
                <a:spcPts val="0"/>
              </a:spcBef>
              <a:spcAft>
                <a:spcPts val="0"/>
              </a:spcAft>
              <a:buNone/>
            </a:pPr>
            <a:r>
              <a:rPr b="1" lang="en" sz="3600">
                <a:latin typeface="Roboto"/>
                <a:ea typeface="Roboto"/>
                <a:cs typeface="Roboto"/>
                <a:sym typeface="Roboto"/>
              </a:rPr>
              <a:t>-- Buttons!</a:t>
            </a:r>
            <a:endParaRPr b="1" sz="36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Take pictures with the button</a:t>
            </a:r>
            <a:endParaRPr/>
          </a:p>
        </p:txBody>
      </p:sp>
      <p:sp>
        <p:nvSpPr>
          <p:cNvPr id="270" name="Shape 270"/>
          <p:cNvSpPr txBox="1"/>
          <p:nvPr/>
        </p:nvSpPr>
        <p:spPr>
          <a:xfrm>
            <a:off x="4562000" y="2114700"/>
            <a:ext cx="3449100" cy="91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Plug in the button in digital sensor port 1 of the cortex with the black wire facing out. The limit switch will work exactly the same.</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Shape 275"/>
          <p:cNvPicPr preferRelativeResize="0"/>
          <p:nvPr/>
        </p:nvPicPr>
        <p:blipFill>
          <a:blip r:embed="rId3">
            <a:alphaModFix/>
          </a:blip>
          <a:stretch>
            <a:fillRect/>
          </a:stretch>
        </p:blipFill>
        <p:spPr>
          <a:xfrm>
            <a:off x="152400" y="1003075"/>
            <a:ext cx="8839199" cy="1637392"/>
          </a:xfrm>
          <a:prstGeom prst="rect">
            <a:avLst/>
          </a:prstGeom>
          <a:noFill/>
          <a:ln>
            <a:noFill/>
          </a:ln>
        </p:spPr>
      </p:pic>
      <p:sp>
        <p:nvSpPr>
          <p:cNvPr id="276" name="Shape 276"/>
          <p:cNvSpPr txBox="1"/>
          <p:nvPr/>
        </p:nvSpPr>
        <p:spPr>
          <a:xfrm>
            <a:off x="1163050" y="2896025"/>
            <a:ext cx="6998400" cy="124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In the same ROBOTC file, go to “motor and sensor setup”, go under the “VEX Cortex Digital Sensors” tab, and change the sensor type in port 1 to Touch. Name it as “Button”. Hit “enter” to save the changes.</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It doesn’t matter what you name it to, as long as you refer to it with that name in your code. </a:t>
            </a:r>
            <a:endParaRPr>
              <a:solidFill>
                <a:srgbClr val="FFFFFF"/>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nvSpPr>
        <p:spPr>
          <a:xfrm>
            <a:off x="1039725" y="3171938"/>
            <a:ext cx="6998400" cy="96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First of all, comment out all the previous code inside task main. You can put // in front of those lines, or place</a:t>
            </a:r>
            <a:r>
              <a:rPr lang="en">
                <a:solidFill>
                  <a:srgbClr val="FFFF00"/>
                </a:solidFill>
                <a:latin typeface="Georgia"/>
                <a:ea typeface="Georgia"/>
                <a:cs typeface="Georgia"/>
                <a:sym typeface="Georgia"/>
              </a:rPr>
              <a:t> /*</a:t>
            </a:r>
            <a:r>
              <a:rPr lang="en">
                <a:solidFill>
                  <a:srgbClr val="FFFFFF"/>
                </a:solidFill>
                <a:latin typeface="Georgia"/>
                <a:ea typeface="Georgia"/>
                <a:cs typeface="Georgia"/>
                <a:sym typeface="Georgia"/>
              </a:rPr>
              <a:t> before the section, and</a:t>
            </a:r>
            <a:r>
              <a:rPr lang="en">
                <a:solidFill>
                  <a:srgbClr val="FFFF00"/>
                </a:solidFill>
                <a:latin typeface="Georgia"/>
                <a:ea typeface="Georgia"/>
                <a:cs typeface="Georgia"/>
                <a:sym typeface="Georgia"/>
              </a:rPr>
              <a:t> */ </a:t>
            </a:r>
            <a:r>
              <a:rPr lang="en">
                <a:solidFill>
                  <a:srgbClr val="FFFFFF"/>
                </a:solidFill>
                <a:latin typeface="Georgia"/>
                <a:ea typeface="Georgia"/>
                <a:cs typeface="Georgia"/>
                <a:sym typeface="Georgia"/>
              </a:rPr>
              <a:t>after the section you want to comment out. These two symbols comment out all the code in between them.</a:t>
            </a:r>
            <a:endParaRPr>
              <a:solidFill>
                <a:srgbClr val="FFFFFF"/>
              </a:solidFill>
              <a:latin typeface="Georgia"/>
              <a:ea typeface="Georgia"/>
              <a:cs typeface="Georgia"/>
              <a:sym typeface="Georgia"/>
            </a:endParaRPr>
          </a:p>
        </p:txBody>
      </p:sp>
      <p:pic>
        <p:nvPicPr>
          <p:cNvPr id="282" name="Shape 282"/>
          <p:cNvPicPr preferRelativeResize="0"/>
          <p:nvPr/>
        </p:nvPicPr>
        <p:blipFill>
          <a:blip r:embed="rId3">
            <a:alphaModFix/>
          </a:blip>
          <a:stretch>
            <a:fillRect/>
          </a:stretch>
        </p:blipFill>
        <p:spPr>
          <a:xfrm>
            <a:off x="1093875" y="1007363"/>
            <a:ext cx="7010400" cy="1695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p:nvPr/>
        </p:nvSpPr>
        <p:spPr>
          <a:xfrm>
            <a:off x="1211200" y="1534000"/>
            <a:ext cx="2045400" cy="72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Button pressed?</a:t>
            </a:r>
            <a:endParaRPr/>
          </a:p>
        </p:txBody>
      </p:sp>
      <p:cxnSp>
        <p:nvCxnSpPr>
          <p:cNvPr id="288" name="Shape 288"/>
          <p:cNvCxnSpPr/>
          <p:nvPr/>
        </p:nvCxnSpPr>
        <p:spPr>
          <a:xfrm>
            <a:off x="3056025" y="1905000"/>
            <a:ext cx="872400" cy="9900"/>
          </a:xfrm>
          <a:prstGeom prst="straightConnector1">
            <a:avLst/>
          </a:prstGeom>
          <a:noFill/>
          <a:ln cap="flat" cmpd="sng" w="9525">
            <a:solidFill>
              <a:schemeClr val="dk2"/>
            </a:solidFill>
            <a:prstDash val="solid"/>
            <a:round/>
            <a:headEnd len="med" w="med" type="none"/>
            <a:tailEnd len="med" w="med" type="none"/>
          </a:ln>
        </p:spPr>
      </p:cxnSp>
      <p:sp>
        <p:nvSpPr>
          <p:cNvPr id="289" name="Shape 289"/>
          <p:cNvSpPr txBox="1"/>
          <p:nvPr/>
        </p:nvSpPr>
        <p:spPr>
          <a:xfrm>
            <a:off x="3356800" y="1534000"/>
            <a:ext cx="942600" cy="57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Yes</a:t>
            </a:r>
            <a:endParaRPr>
              <a:solidFill>
                <a:srgbClr val="FFFFFF"/>
              </a:solidFill>
              <a:latin typeface="Georgia"/>
              <a:ea typeface="Georgia"/>
              <a:cs typeface="Georgia"/>
              <a:sym typeface="Georgia"/>
            </a:endParaRPr>
          </a:p>
        </p:txBody>
      </p:sp>
      <p:sp>
        <p:nvSpPr>
          <p:cNvPr id="290" name="Shape 290"/>
          <p:cNvSpPr/>
          <p:nvPr/>
        </p:nvSpPr>
        <p:spPr>
          <a:xfrm>
            <a:off x="3021000" y="254682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Run the motor</a:t>
            </a:r>
            <a:endParaRPr/>
          </a:p>
        </p:txBody>
      </p:sp>
      <p:sp>
        <p:nvSpPr>
          <p:cNvPr id="291" name="Shape 291"/>
          <p:cNvSpPr txBox="1"/>
          <p:nvPr/>
        </p:nvSpPr>
        <p:spPr>
          <a:xfrm>
            <a:off x="1762600" y="2430800"/>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a:t>
            </a:r>
            <a:endParaRPr>
              <a:solidFill>
                <a:srgbClr val="FFFFFF"/>
              </a:solidFill>
              <a:latin typeface="Georgia"/>
              <a:ea typeface="Georgia"/>
              <a:cs typeface="Georgia"/>
              <a:sym typeface="Georgia"/>
            </a:endParaRPr>
          </a:p>
        </p:txBody>
      </p:sp>
      <p:sp>
        <p:nvSpPr>
          <p:cNvPr id="292" name="Shape 292"/>
          <p:cNvSpPr/>
          <p:nvPr/>
        </p:nvSpPr>
        <p:spPr>
          <a:xfrm>
            <a:off x="1346650" y="292207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Stop</a:t>
            </a:r>
            <a:r>
              <a:rPr lang="en"/>
              <a:t> the motor</a:t>
            </a:r>
            <a:endParaRPr/>
          </a:p>
        </p:txBody>
      </p:sp>
      <p:cxnSp>
        <p:nvCxnSpPr>
          <p:cNvPr id="293" name="Shape 293"/>
          <p:cNvCxnSpPr>
            <a:stCxn id="290" idx="2"/>
          </p:cNvCxnSpPr>
          <p:nvPr/>
        </p:nvCxnSpPr>
        <p:spPr>
          <a:xfrm flipH="1">
            <a:off x="3898350" y="3363125"/>
            <a:ext cx="9900" cy="1289100"/>
          </a:xfrm>
          <a:prstGeom prst="straightConnector1">
            <a:avLst/>
          </a:prstGeom>
          <a:noFill/>
          <a:ln cap="flat" cmpd="sng" w="9525">
            <a:solidFill>
              <a:schemeClr val="dk2"/>
            </a:solidFill>
            <a:prstDash val="solid"/>
            <a:round/>
            <a:headEnd len="med" w="med" type="none"/>
            <a:tailEnd len="med" w="med" type="none"/>
          </a:ln>
        </p:spPr>
      </p:cxnSp>
      <p:cxnSp>
        <p:nvCxnSpPr>
          <p:cNvPr id="294" name="Shape 294"/>
          <p:cNvCxnSpPr/>
          <p:nvPr/>
        </p:nvCxnSpPr>
        <p:spPr>
          <a:xfrm flipH="1" rot="10800000">
            <a:off x="960525" y="631450"/>
            <a:ext cx="40200" cy="3960600"/>
          </a:xfrm>
          <a:prstGeom prst="straightConnector1">
            <a:avLst/>
          </a:prstGeom>
          <a:noFill/>
          <a:ln cap="flat" cmpd="sng" w="9525">
            <a:solidFill>
              <a:schemeClr val="dk2"/>
            </a:solidFill>
            <a:prstDash val="solid"/>
            <a:round/>
            <a:headEnd len="med" w="med" type="none"/>
            <a:tailEnd len="med" w="med" type="none"/>
          </a:ln>
        </p:spPr>
      </p:cxnSp>
      <p:cxnSp>
        <p:nvCxnSpPr>
          <p:cNvPr id="295" name="Shape 295"/>
          <p:cNvCxnSpPr>
            <a:endCxn id="287" idx="0"/>
          </p:cNvCxnSpPr>
          <p:nvPr/>
        </p:nvCxnSpPr>
        <p:spPr>
          <a:xfrm flipH="1">
            <a:off x="2233900" y="832300"/>
            <a:ext cx="9900" cy="701700"/>
          </a:xfrm>
          <a:prstGeom prst="straightConnector1">
            <a:avLst/>
          </a:prstGeom>
          <a:noFill/>
          <a:ln cap="flat" cmpd="sng" w="9525">
            <a:solidFill>
              <a:schemeClr val="dk2"/>
            </a:solidFill>
            <a:prstDash val="solid"/>
            <a:round/>
            <a:headEnd len="med" w="med" type="none"/>
            <a:tailEnd len="med" w="med" type="none"/>
          </a:ln>
        </p:spPr>
      </p:cxnSp>
      <p:sp>
        <p:nvSpPr>
          <p:cNvPr id="296" name="Shape 296"/>
          <p:cNvSpPr/>
          <p:nvPr/>
        </p:nvSpPr>
        <p:spPr>
          <a:xfrm>
            <a:off x="1275475" y="4293500"/>
            <a:ext cx="1905000" cy="63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Next step</a:t>
            </a:r>
            <a:endParaRPr/>
          </a:p>
        </p:txBody>
      </p:sp>
      <p:cxnSp>
        <p:nvCxnSpPr>
          <p:cNvPr id="297" name="Shape 297"/>
          <p:cNvCxnSpPr>
            <a:stCxn id="292" idx="2"/>
            <a:endCxn id="296" idx="0"/>
          </p:cNvCxnSpPr>
          <p:nvPr/>
        </p:nvCxnSpPr>
        <p:spPr>
          <a:xfrm flipH="1">
            <a:off x="2227900" y="3738375"/>
            <a:ext cx="6000" cy="555000"/>
          </a:xfrm>
          <a:prstGeom prst="straightConnector1">
            <a:avLst/>
          </a:prstGeom>
          <a:noFill/>
          <a:ln cap="flat" cmpd="sng" w="9525">
            <a:solidFill>
              <a:schemeClr val="dk2"/>
            </a:solidFill>
            <a:prstDash val="solid"/>
            <a:round/>
            <a:headEnd len="med" w="med" type="none"/>
            <a:tailEnd len="med" w="med" type="triangle"/>
          </a:ln>
        </p:spPr>
      </p:cxnSp>
      <p:cxnSp>
        <p:nvCxnSpPr>
          <p:cNvPr id="298" name="Shape 298"/>
          <p:cNvCxnSpPr>
            <a:endCxn id="296" idx="3"/>
          </p:cNvCxnSpPr>
          <p:nvPr/>
        </p:nvCxnSpPr>
        <p:spPr>
          <a:xfrm rot="10800000">
            <a:off x="3180475" y="4609400"/>
            <a:ext cx="717600" cy="2700"/>
          </a:xfrm>
          <a:prstGeom prst="straightConnector1">
            <a:avLst/>
          </a:prstGeom>
          <a:noFill/>
          <a:ln cap="flat" cmpd="sng" w="9525">
            <a:solidFill>
              <a:schemeClr val="dk2"/>
            </a:solidFill>
            <a:prstDash val="solid"/>
            <a:round/>
            <a:headEnd len="med" w="med" type="none"/>
            <a:tailEnd len="med" w="med" type="triangle"/>
          </a:ln>
        </p:spPr>
      </p:cxnSp>
      <p:cxnSp>
        <p:nvCxnSpPr>
          <p:cNvPr id="299" name="Shape 299"/>
          <p:cNvCxnSpPr>
            <a:endCxn id="292" idx="0"/>
          </p:cNvCxnSpPr>
          <p:nvPr/>
        </p:nvCxnSpPr>
        <p:spPr>
          <a:xfrm>
            <a:off x="2233900" y="2255775"/>
            <a:ext cx="0" cy="666300"/>
          </a:xfrm>
          <a:prstGeom prst="straightConnector1">
            <a:avLst/>
          </a:prstGeom>
          <a:noFill/>
          <a:ln cap="flat" cmpd="sng" w="9525">
            <a:solidFill>
              <a:schemeClr val="dk2"/>
            </a:solidFill>
            <a:prstDash val="solid"/>
            <a:round/>
            <a:headEnd len="med" w="med" type="none"/>
            <a:tailEnd len="med" w="med" type="triangle"/>
          </a:ln>
        </p:spPr>
      </p:cxnSp>
      <p:cxnSp>
        <p:nvCxnSpPr>
          <p:cNvPr id="300" name="Shape 300"/>
          <p:cNvCxnSpPr>
            <a:endCxn id="290" idx="0"/>
          </p:cNvCxnSpPr>
          <p:nvPr/>
        </p:nvCxnSpPr>
        <p:spPr>
          <a:xfrm>
            <a:off x="3908250" y="1905125"/>
            <a:ext cx="0" cy="641700"/>
          </a:xfrm>
          <a:prstGeom prst="straightConnector1">
            <a:avLst/>
          </a:prstGeom>
          <a:noFill/>
          <a:ln cap="flat" cmpd="sng" w="9525">
            <a:solidFill>
              <a:schemeClr val="dk2"/>
            </a:solidFill>
            <a:prstDash val="solid"/>
            <a:round/>
            <a:headEnd len="med" w="med" type="none"/>
            <a:tailEnd len="med" w="med" type="triangle"/>
          </a:ln>
        </p:spPr>
      </p:cxnSp>
      <p:cxnSp>
        <p:nvCxnSpPr>
          <p:cNvPr id="301" name="Shape 301"/>
          <p:cNvCxnSpPr>
            <a:stCxn id="296" idx="1"/>
          </p:cNvCxnSpPr>
          <p:nvPr/>
        </p:nvCxnSpPr>
        <p:spPr>
          <a:xfrm rot="10800000">
            <a:off x="960475" y="4602200"/>
            <a:ext cx="315000" cy="7200"/>
          </a:xfrm>
          <a:prstGeom prst="straightConnector1">
            <a:avLst/>
          </a:prstGeom>
          <a:noFill/>
          <a:ln cap="flat" cmpd="sng" w="9525">
            <a:solidFill>
              <a:schemeClr val="dk2"/>
            </a:solidFill>
            <a:prstDash val="solid"/>
            <a:round/>
            <a:headEnd len="med" w="med" type="none"/>
            <a:tailEnd len="med" w="med" type="none"/>
          </a:ln>
        </p:spPr>
      </p:cxnSp>
      <p:sp>
        <p:nvSpPr>
          <p:cNvPr id="302" name="Shape 302"/>
          <p:cNvSpPr/>
          <p:nvPr/>
        </p:nvSpPr>
        <p:spPr>
          <a:xfrm>
            <a:off x="1459325" y="426150"/>
            <a:ext cx="1559100" cy="405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Start</a:t>
            </a:r>
            <a:endParaRPr/>
          </a:p>
        </p:txBody>
      </p:sp>
      <p:cxnSp>
        <p:nvCxnSpPr>
          <p:cNvPr id="303" name="Shape 303"/>
          <p:cNvCxnSpPr>
            <a:endCxn id="302" idx="1"/>
          </p:cNvCxnSpPr>
          <p:nvPr/>
        </p:nvCxnSpPr>
        <p:spPr>
          <a:xfrm>
            <a:off x="1000625" y="621600"/>
            <a:ext cx="458700" cy="7500"/>
          </a:xfrm>
          <a:prstGeom prst="straightConnector1">
            <a:avLst/>
          </a:prstGeom>
          <a:noFill/>
          <a:ln cap="flat" cmpd="sng" w="9525">
            <a:solidFill>
              <a:schemeClr val="dk2"/>
            </a:solidFill>
            <a:prstDash val="solid"/>
            <a:round/>
            <a:headEnd len="med" w="med" type="none"/>
            <a:tailEnd len="med" w="med" type="triangle"/>
          </a:ln>
        </p:spPr>
      </p:cxnSp>
      <p:sp>
        <p:nvSpPr>
          <p:cNvPr id="304" name="Shape 304"/>
          <p:cNvSpPr txBox="1"/>
          <p:nvPr/>
        </p:nvSpPr>
        <p:spPr>
          <a:xfrm>
            <a:off x="468175" y="2355650"/>
            <a:ext cx="807300" cy="72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Loop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Back</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Forever </a:t>
            </a:r>
            <a:endParaRPr>
              <a:solidFill>
                <a:srgbClr val="FFFFFF"/>
              </a:solidFill>
              <a:latin typeface="Georgia"/>
              <a:ea typeface="Georgia"/>
              <a:cs typeface="Georgia"/>
              <a:sym typeface="Georgia"/>
            </a:endParaRPr>
          </a:p>
        </p:txBody>
      </p:sp>
      <p:sp>
        <p:nvSpPr>
          <p:cNvPr id="305" name="Shape 305"/>
          <p:cNvSpPr txBox="1"/>
          <p:nvPr/>
        </p:nvSpPr>
        <p:spPr>
          <a:xfrm>
            <a:off x="5093375" y="665300"/>
            <a:ext cx="3749700" cy="21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What we want to program the test kit to do is: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When the button is pressed, run the motors</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When the button is not pressed, stop the motors</a:t>
            </a:r>
            <a:endParaRPr>
              <a:solidFill>
                <a:srgbClr val="FFFFFF"/>
              </a:solidFill>
              <a:latin typeface="Georgia"/>
              <a:ea typeface="Georgia"/>
              <a:cs typeface="Georgia"/>
              <a:sym typeface="Georgia"/>
            </a:endParaRPr>
          </a:p>
          <a:p>
            <a:pPr indent="-317500" lvl="0" marL="45720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Repeat this process</a:t>
            </a:r>
            <a:endParaRPr>
              <a:solidFill>
                <a:srgbClr val="FFFFFF"/>
              </a:solidFill>
              <a:latin typeface="Georgia"/>
              <a:ea typeface="Georgia"/>
              <a:cs typeface="Georgia"/>
              <a:sym typeface="Georgia"/>
            </a:endParaRPr>
          </a:p>
        </p:txBody>
      </p:sp>
      <p:sp>
        <p:nvSpPr>
          <p:cNvPr id="306" name="Shape 306"/>
          <p:cNvSpPr txBox="1"/>
          <p:nvPr/>
        </p:nvSpPr>
        <p:spPr>
          <a:xfrm>
            <a:off x="5111300" y="2922075"/>
            <a:ext cx="3629400" cy="21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This can be converted to more robotic logic:</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Check whether the button is pressed</a:t>
            </a:r>
            <a:endParaRPr>
              <a:solidFill>
                <a:srgbClr val="FFFFFF"/>
              </a:solidFill>
              <a:latin typeface="Georgia"/>
              <a:ea typeface="Georgia"/>
              <a:cs typeface="Georgia"/>
              <a:sym typeface="Georgia"/>
            </a:endParaRPr>
          </a:p>
          <a:p>
            <a:pPr indent="-317500" lvl="1" marL="914400" rtl="0">
              <a:spcBef>
                <a:spcPts val="0"/>
              </a:spcBef>
              <a:spcAft>
                <a:spcPts val="0"/>
              </a:spcAft>
              <a:buClr>
                <a:srgbClr val="FFFFFF"/>
              </a:buClr>
              <a:buSzPts val="1400"/>
              <a:buFont typeface="Georgia"/>
              <a:buAutoNum type="alphaLcPeriod"/>
            </a:pPr>
            <a:r>
              <a:rPr lang="en">
                <a:solidFill>
                  <a:srgbClr val="FFFFFF"/>
                </a:solidFill>
                <a:latin typeface="Georgia"/>
                <a:ea typeface="Georgia"/>
                <a:cs typeface="Georgia"/>
                <a:sym typeface="Georgia"/>
              </a:rPr>
              <a:t>Yes! Now run the motor.</a:t>
            </a:r>
            <a:endParaRPr>
              <a:solidFill>
                <a:srgbClr val="FFFFFF"/>
              </a:solidFill>
              <a:latin typeface="Georgia"/>
              <a:ea typeface="Georgia"/>
              <a:cs typeface="Georgia"/>
              <a:sym typeface="Georgia"/>
            </a:endParaRPr>
          </a:p>
          <a:p>
            <a:pPr indent="-317500" lvl="1" marL="914400" rtl="0">
              <a:spcBef>
                <a:spcPts val="0"/>
              </a:spcBef>
              <a:spcAft>
                <a:spcPts val="0"/>
              </a:spcAft>
              <a:buClr>
                <a:srgbClr val="FFFFFF"/>
              </a:buClr>
              <a:buSzPts val="1400"/>
              <a:buFont typeface="Georgia"/>
              <a:buAutoNum type="alphaLcPeriod"/>
            </a:pPr>
            <a:r>
              <a:rPr lang="en">
                <a:solidFill>
                  <a:srgbClr val="FFFFFF"/>
                </a:solidFill>
                <a:latin typeface="Georgia"/>
                <a:ea typeface="Georgia"/>
                <a:cs typeface="Georgia"/>
                <a:sym typeface="Georgia"/>
              </a:rPr>
              <a:t>No. Now stop the motor.</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Repeat this process</a:t>
            </a:r>
            <a:endParaRPr>
              <a:solidFill>
                <a:srgbClr val="FFFFFF"/>
              </a:solidFill>
              <a:latin typeface="Georgia"/>
              <a:ea typeface="Georgia"/>
              <a:cs typeface="Georgia"/>
              <a:sym typeface="Georgia"/>
            </a:endParaRPr>
          </a:p>
          <a:p>
            <a:pPr indent="0" lvl="0" marL="457200" rtl="0">
              <a:spcBef>
                <a:spcPts val="0"/>
              </a:spcBef>
              <a:spcAft>
                <a:spcPts val="0"/>
              </a:spcAft>
              <a:buNone/>
            </a:pPr>
            <a:r>
              <a:t/>
            </a:r>
            <a:endParaRPr>
              <a:solidFill>
                <a:srgbClr val="FFFFFF"/>
              </a:solidFill>
              <a:latin typeface="Georgia"/>
              <a:ea typeface="Georgia"/>
              <a:cs typeface="Georgia"/>
              <a:sym typeface="Georgia"/>
            </a:endParaRPr>
          </a:p>
          <a:p>
            <a:pPr indent="0" lvl="0" marL="457200" rtl="0">
              <a:spcBef>
                <a:spcPts val="0"/>
              </a:spcBef>
              <a:spcAft>
                <a:spcPts val="0"/>
              </a:spcAft>
              <a:buNone/>
            </a:pPr>
            <a:r>
              <a:t/>
            </a:r>
            <a:endParaRPr>
              <a:solidFill>
                <a:srgbClr val="FFFFFF"/>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nvSpPr>
        <p:spPr>
          <a:xfrm>
            <a:off x="511375" y="2510250"/>
            <a:ext cx="3729600" cy="213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In the code above, we used something called the if loop:</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if (conditions)    </a:t>
            </a:r>
            <a:endParaRPr>
              <a:solidFill>
                <a:srgbClr val="D9D9D9"/>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a:p>
            <a:pPr indent="0" lvl="0" marL="457200" rtl="0">
              <a:spcBef>
                <a:spcPts val="0"/>
              </a:spcBef>
              <a:spcAft>
                <a:spcPts val="0"/>
              </a:spcAft>
              <a:buNone/>
            </a:pPr>
            <a:r>
              <a:rPr lang="en">
                <a:solidFill>
                  <a:srgbClr val="FFFF00"/>
                </a:solidFill>
                <a:latin typeface="Georgia"/>
                <a:ea typeface="Georgia"/>
                <a:cs typeface="Georgia"/>
                <a:sym typeface="Georgia"/>
              </a:rPr>
              <a:t>statements if condition is true</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else</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 	statements if condition is false</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p:txBody>
      </p:sp>
      <p:pic>
        <p:nvPicPr>
          <p:cNvPr id="312" name="Shape 312"/>
          <p:cNvPicPr preferRelativeResize="0"/>
          <p:nvPr/>
        </p:nvPicPr>
        <p:blipFill>
          <a:blip r:embed="rId3">
            <a:alphaModFix/>
          </a:blip>
          <a:stretch>
            <a:fillRect/>
          </a:stretch>
        </p:blipFill>
        <p:spPr>
          <a:xfrm>
            <a:off x="1117413" y="252675"/>
            <a:ext cx="6909177" cy="2130000"/>
          </a:xfrm>
          <a:prstGeom prst="rect">
            <a:avLst/>
          </a:prstGeom>
          <a:noFill/>
          <a:ln>
            <a:noFill/>
          </a:ln>
        </p:spPr>
      </p:pic>
      <p:sp>
        <p:nvSpPr>
          <p:cNvPr id="313" name="Shape 313"/>
          <p:cNvSpPr txBox="1"/>
          <p:nvPr/>
        </p:nvSpPr>
        <p:spPr>
          <a:xfrm>
            <a:off x="4281225" y="2510250"/>
            <a:ext cx="4754700" cy="21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In the parenthesis (), we have the condition. This is what the code is checking.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If the condition is true, the block of code right under it will be run.</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If the condition is false, the block of code after else will be run.</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Brackets {} show that these lines of code belong to the same block.</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1117413" y="252675"/>
            <a:ext cx="6909177" cy="2130000"/>
          </a:xfrm>
          <a:prstGeom prst="rect">
            <a:avLst/>
          </a:prstGeom>
          <a:noFill/>
          <a:ln>
            <a:noFill/>
          </a:ln>
        </p:spPr>
      </p:pic>
      <p:sp>
        <p:nvSpPr>
          <p:cNvPr id="319" name="Shape 319"/>
          <p:cNvSpPr txBox="1"/>
          <p:nvPr/>
        </p:nvSpPr>
        <p:spPr>
          <a:xfrm>
            <a:off x="555300" y="2610525"/>
            <a:ext cx="8033400" cy="238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In this case, the condition is whether the button is pressed. This is translated into robot language:</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00"/>
                </a:solidFill>
                <a:latin typeface="Georgia"/>
                <a:ea typeface="Georgia"/>
                <a:cs typeface="Georgia"/>
                <a:sym typeface="Georgia"/>
              </a:rPr>
              <a:t>SensorValue[Button] == 1 </a:t>
            </a:r>
            <a:r>
              <a:rPr lang="en">
                <a:solidFill>
                  <a:srgbClr val="FFFFFF"/>
                </a:solidFill>
                <a:latin typeface="Georgia"/>
                <a:ea typeface="Georgia"/>
                <a:cs typeface="Georgia"/>
                <a:sym typeface="Georgia"/>
              </a:rPr>
              <a:t>inside the parenthesis.</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lphaLcPeriod"/>
            </a:pPr>
            <a:r>
              <a:rPr lang="en">
                <a:solidFill>
                  <a:srgbClr val="FFFFFF"/>
                </a:solidFill>
                <a:latin typeface="Georgia"/>
                <a:ea typeface="Georgia"/>
                <a:cs typeface="Georgia"/>
                <a:sym typeface="Georgia"/>
              </a:rPr>
              <a:t>Just like </a:t>
            </a:r>
            <a:r>
              <a:rPr lang="en">
                <a:solidFill>
                  <a:srgbClr val="FFFF00"/>
                </a:solidFill>
                <a:latin typeface="Georgia"/>
                <a:ea typeface="Georgia"/>
                <a:cs typeface="Georgia"/>
                <a:sym typeface="Georgia"/>
              </a:rPr>
              <a:t>motor[motor1]</a:t>
            </a:r>
            <a:r>
              <a:rPr lang="en">
                <a:solidFill>
                  <a:srgbClr val="FFFFFF"/>
                </a:solidFill>
                <a:latin typeface="Georgia"/>
                <a:ea typeface="Georgia"/>
                <a:cs typeface="Georgia"/>
                <a:sym typeface="Georgia"/>
              </a:rPr>
              <a:t>, </a:t>
            </a:r>
            <a:r>
              <a:rPr lang="en">
                <a:solidFill>
                  <a:srgbClr val="FFFF00"/>
                </a:solidFill>
                <a:latin typeface="Georgia"/>
                <a:ea typeface="Georgia"/>
                <a:cs typeface="Georgia"/>
                <a:sym typeface="Georgia"/>
              </a:rPr>
              <a:t>SensorValue[Button]</a:t>
            </a:r>
            <a:r>
              <a:rPr lang="en">
                <a:solidFill>
                  <a:srgbClr val="FFFFFF"/>
                </a:solidFill>
                <a:latin typeface="Georgia"/>
                <a:ea typeface="Georgia"/>
                <a:cs typeface="Georgia"/>
                <a:sym typeface="Georgia"/>
              </a:rPr>
              <a:t> is specifying the sensor called button.</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lphaLcPeriod"/>
            </a:pPr>
            <a:r>
              <a:rPr lang="en">
                <a:solidFill>
                  <a:srgbClr val="FFFFFF"/>
                </a:solidFill>
                <a:latin typeface="Georgia"/>
                <a:ea typeface="Georgia"/>
                <a:cs typeface="Georgia"/>
                <a:sym typeface="Georgia"/>
              </a:rPr>
              <a:t>Unlike motors, we are not assigning a value to the sensor; here we want to check if the button is pressed.</a:t>
            </a:r>
            <a:endParaRPr>
              <a:solidFill>
                <a:srgbClr val="FFFFFF"/>
              </a:solidFill>
              <a:latin typeface="Georgia"/>
              <a:ea typeface="Georgia"/>
              <a:cs typeface="Georgia"/>
              <a:sym typeface="Georgia"/>
            </a:endParaRPr>
          </a:p>
          <a:p>
            <a:pPr indent="-317500" lvl="0" marL="914400" rtl="0">
              <a:spcBef>
                <a:spcPts val="0"/>
              </a:spcBef>
              <a:spcAft>
                <a:spcPts val="0"/>
              </a:spcAft>
              <a:buClr>
                <a:srgbClr val="FFFFFF"/>
              </a:buClr>
              <a:buSzPts val="1400"/>
              <a:buFont typeface="Georgia"/>
              <a:buChar char="●"/>
            </a:pPr>
            <a:r>
              <a:rPr lang="en">
                <a:solidFill>
                  <a:srgbClr val="FFFFFF"/>
                </a:solidFill>
                <a:latin typeface="Georgia"/>
                <a:ea typeface="Georgia"/>
                <a:cs typeface="Georgia"/>
                <a:sym typeface="Georgia"/>
              </a:rPr>
              <a:t>For all touch sensors or joystick buttons, </a:t>
            </a:r>
            <a:r>
              <a:rPr lang="en">
                <a:solidFill>
                  <a:srgbClr val="00FF00"/>
                </a:solidFill>
                <a:latin typeface="Georgia"/>
                <a:ea typeface="Georgia"/>
                <a:cs typeface="Georgia"/>
                <a:sym typeface="Georgia"/>
              </a:rPr>
              <a:t>1 means pressed, and 0 means not pressed</a:t>
            </a:r>
            <a:r>
              <a:rPr lang="en">
                <a:solidFill>
                  <a:srgbClr val="FFFFFF"/>
                </a:solidFill>
                <a:latin typeface="Georgia"/>
                <a:ea typeface="Georgia"/>
                <a:cs typeface="Georgia"/>
                <a:sym typeface="Georgia"/>
              </a:rPr>
              <a:t>.</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lphaLcPeriod"/>
            </a:pPr>
            <a:r>
              <a:rPr lang="en">
                <a:solidFill>
                  <a:srgbClr val="FFFFFF"/>
                </a:solidFill>
                <a:latin typeface="Georgia"/>
                <a:ea typeface="Georgia"/>
                <a:cs typeface="Georgia"/>
                <a:sym typeface="Georgia"/>
              </a:rPr>
              <a:t>Using double equal signs </a:t>
            </a:r>
            <a:r>
              <a:rPr lang="en">
                <a:solidFill>
                  <a:srgbClr val="FFFF00"/>
                </a:solidFill>
                <a:latin typeface="Georgia"/>
                <a:ea typeface="Georgia"/>
                <a:cs typeface="Georgia"/>
                <a:sym typeface="Georgia"/>
              </a:rPr>
              <a:t>==</a:t>
            </a:r>
            <a:r>
              <a:rPr lang="en">
                <a:solidFill>
                  <a:srgbClr val="FFFFFF"/>
                </a:solidFill>
                <a:latin typeface="Georgia"/>
                <a:ea typeface="Georgia"/>
                <a:cs typeface="Georgia"/>
                <a:sym typeface="Georgia"/>
              </a:rPr>
              <a:t>, we are comparing whether the right side is equal to the left side.</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nvSpPr>
        <p:spPr>
          <a:xfrm>
            <a:off x="555300" y="3051000"/>
            <a:ext cx="8033400" cy="184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Now let’s add the code telling the motors what to do when the button is pressed or not pressed.</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Translating back into human language, this code says:</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Check if the sensor called button is pressed:</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If yes, run both motors at full power.</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If not, stop both motors.</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Will this work if we download it to the kit? Why or why not?</a:t>
            </a:r>
            <a:endParaRPr>
              <a:solidFill>
                <a:srgbClr val="FFFFFF"/>
              </a:solidFill>
              <a:latin typeface="Georgia"/>
              <a:ea typeface="Georgia"/>
              <a:cs typeface="Georgia"/>
              <a:sym typeface="Georgia"/>
            </a:endParaRPr>
          </a:p>
        </p:txBody>
      </p:sp>
      <p:pic>
        <p:nvPicPr>
          <p:cNvPr id="325" name="Shape 325"/>
          <p:cNvPicPr preferRelativeResize="0"/>
          <p:nvPr/>
        </p:nvPicPr>
        <p:blipFill rotWithShape="1">
          <a:blip r:embed="rId3">
            <a:alphaModFix/>
          </a:blip>
          <a:srcRect b="0" l="0" r="0" t="-3337"/>
          <a:stretch/>
        </p:blipFill>
        <p:spPr>
          <a:xfrm>
            <a:off x="1265900" y="394200"/>
            <a:ext cx="6772675" cy="24774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p:nvPr/>
        </p:nvSpPr>
        <p:spPr>
          <a:xfrm>
            <a:off x="1211200" y="1534000"/>
            <a:ext cx="2045400" cy="72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Button pressed?</a:t>
            </a:r>
            <a:endParaRPr/>
          </a:p>
        </p:txBody>
      </p:sp>
      <p:cxnSp>
        <p:nvCxnSpPr>
          <p:cNvPr id="331" name="Shape 331"/>
          <p:cNvCxnSpPr/>
          <p:nvPr/>
        </p:nvCxnSpPr>
        <p:spPr>
          <a:xfrm>
            <a:off x="3056025" y="1905000"/>
            <a:ext cx="872400" cy="9900"/>
          </a:xfrm>
          <a:prstGeom prst="straightConnector1">
            <a:avLst/>
          </a:prstGeom>
          <a:noFill/>
          <a:ln cap="flat" cmpd="sng" w="9525">
            <a:solidFill>
              <a:schemeClr val="dk2"/>
            </a:solidFill>
            <a:prstDash val="solid"/>
            <a:round/>
            <a:headEnd len="med" w="med" type="none"/>
            <a:tailEnd len="med" w="med" type="none"/>
          </a:ln>
        </p:spPr>
      </p:cxnSp>
      <p:sp>
        <p:nvSpPr>
          <p:cNvPr id="332" name="Shape 332"/>
          <p:cNvSpPr txBox="1"/>
          <p:nvPr/>
        </p:nvSpPr>
        <p:spPr>
          <a:xfrm>
            <a:off x="3356800" y="1534000"/>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Yes</a:t>
            </a:r>
            <a:endParaRPr>
              <a:solidFill>
                <a:srgbClr val="FFFFFF"/>
              </a:solidFill>
              <a:latin typeface="Georgia"/>
              <a:ea typeface="Georgia"/>
              <a:cs typeface="Georgia"/>
              <a:sym typeface="Georgia"/>
            </a:endParaRPr>
          </a:p>
        </p:txBody>
      </p:sp>
      <p:sp>
        <p:nvSpPr>
          <p:cNvPr id="333" name="Shape 333"/>
          <p:cNvSpPr/>
          <p:nvPr/>
        </p:nvSpPr>
        <p:spPr>
          <a:xfrm>
            <a:off x="3021000" y="254682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Run the motor</a:t>
            </a:r>
            <a:endParaRPr/>
          </a:p>
        </p:txBody>
      </p:sp>
      <p:sp>
        <p:nvSpPr>
          <p:cNvPr id="334" name="Shape 334"/>
          <p:cNvSpPr txBox="1"/>
          <p:nvPr/>
        </p:nvSpPr>
        <p:spPr>
          <a:xfrm>
            <a:off x="1762600" y="2430800"/>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a:t>
            </a:r>
            <a:endParaRPr>
              <a:solidFill>
                <a:srgbClr val="FFFFFF"/>
              </a:solidFill>
              <a:latin typeface="Georgia"/>
              <a:ea typeface="Georgia"/>
              <a:cs typeface="Georgia"/>
              <a:sym typeface="Georgia"/>
            </a:endParaRPr>
          </a:p>
        </p:txBody>
      </p:sp>
      <p:sp>
        <p:nvSpPr>
          <p:cNvPr id="335" name="Shape 335"/>
          <p:cNvSpPr/>
          <p:nvPr/>
        </p:nvSpPr>
        <p:spPr>
          <a:xfrm>
            <a:off x="1346650" y="292207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Stop the motor</a:t>
            </a:r>
            <a:endParaRPr/>
          </a:p>
        </p:txBody>
      </p:sp>
      <p:cxnSp>
        <p:nvCxnSpPr>
          <p:cNvPr id="336" name="Shape 336"/>
          <p:cNvCxnSpPr>
            <a:stCxn id="333" idx="2"/>
          </p:cNvCxnSpPr>
          <p:nvPr/>
        </p:nvCxnSpPr>
        <p:spPr>
          <a:xfrm flipH="1">
            <a:off x="3898350" y="3363125"/>
            <a:ext cx="9900" cy="1289100"/>
          </a:xfrm>
          <a:prstGeom prst="straightConnector1">
            <a:avLst/>
          </a:prstGeom>
          <a:noFill/>
          <a:ln cap="flat" cmpd="sng" w="9525">
            <a:solidFill>
              <a:schemeClr val="dk2"/>
            </a:solidFill>
            <a:prstDash val="solid"/>
            <a:round/>
            <a:headEnd len="med" w="med" type="none"/>
            <a:tailEnd len="med" w="med" type="none"/>
          </a:ln>
        </p:spPr>
      </p:cxnSp>
      <p:cxnSp>
        <p:nvCxnSpPr>
          <p:cNvPr id="337" name="Shape 337"/>
          <p:cNvCxnSpPr/>
          <p:nvPr/>
        </p:nvCxnSpPr>
        <p:spPr>
          <a:xfrm flipH="1" rot="10800000">
            <a:off x="960525" y="631450"/>
            <a:ext cx="40200" cy="3960600"/>
          </a:xfrm>
          <a:prstGeom prst="straightConnector1">
            <a:avLst/>
          </a:prstGeom>
          <a:noFill/>
          <a:ln cap="flat" cmpd="sng" w="9525">
            <a:solidFill>
              <a:schemeClr val="dk2"/>
            </a:solidFill>
            <a:prstDash val="solid"/>
            <a:round/>
            <a:headEnd len="med" w="med" type="none"/>
            <a:tailEnd len="med" w="med" type="none"/>
          </a:ln>
        </p:spPr>
      </p:cxnSp>
      <p:cxnSp>
        <p:nvCxnSpPr>
          <p:cNvPr id="338" name="Shape 338"/>
          <p:cNvCxnSpPr>
            <a:endCxn id="330" idx="0"/>
          </p:cNvCxnSpPr>
          <p:nvPr/>
        </p:nvCxnSpPr>
        <p:spPr>
          <a:xfrm flipH="1">
            <a:off x="2233900" y="832300"/>
            <a:ext cx="9900" cy="701700"/>
          </a:xfrm>
          <a:prstGeom prst="straightConnector1">
            <a:avLst/>
          </a:prstGeom>
          <a:noFill/>
          <a:ln cap="flat" cmpd="sng" w="9525">
            <a:solidFill>
              <a:schemeClr val="dk2"/>
            </a:solidFill>
            <a:prstDash val="solid"/>
            <a:round/>
            <a:headEnd len="med" w="med" type="none"/>
            <a:tailEnd len="med" w="med" type="none"/>
          </a:ln>
        </p:spPr>
      </p:cxnSp>
      <p:sp>
        <p:nvSpPr>
          <p:cNvPr id="339" name="Shape 339"/>
          <p:cNvSpPr/>
          <p:nvPr/>
        </p:nvSpPr>
        <p:spPr>
          <a:xfrm>
            <a:off x="1275475" y="4293500"/>
            <a:ext cx="1905000" cy="63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Next step</a:t>
            </a:r>
            <a:endParaRPr/>
          </a:p>
        </p:txBody>
      </p:sp>
      <p:cxnSp>
        <p:nvCxnSpPr>
          <p:cNvPr id="340" name="Shape 340"/>
          <p:cNvCxnSpPr>
            <a:stCxn id="335" idx="2"/>
            <a:endCxn id="339" idx="0"/>
          </p:cNvCxnSpPr>
          <p:nvPr/>
        </p:nvCxnSpPr>
        <p:spPr>
          <a:xfrm flipH="1">
            <a:off x="2227900" y="3738375"/>
            <a:ext cx="6000" cy="555000"/>
          </a:xfrm>
          <a:prstGeom prst="straightConnector1">
            <a:avLst/>
          </a:prstGeom>
          <a:noFill/>
          <a:ln cap="flat" cmpd="sng" w="9525">
            <a:solidFill>
              <a:schemeClr val="dk2"/>
            </a:solidFill>
            <a:prstDash val="solid"/>
            <a:round/>
            <a:headEnd len="med" w="med" type="none"/>
            <a:tailEnd len="med" w="med" type="triangle"/>
          </a:ln>
        </p:spPr>
      </p:cxnSp>
      <p:cxnSp>
        <p:nvCxnSpPr>
          <p:cNvPr id="341" name="Shape 341"/>
          <p:cNvCxnSpPr>
            <a:endCxn id="339" idx="3"/>
          </p:cNvCxnSpPr>
          <p:nvPr/>
        </p:nvCxnSpPr>
        <p:spPr>
          <a:xfrm rot="10800000">
            <a:off x="3180475" y="4609400"/>
            <a:ext cx="717600" cy="2700"/>
          </a:xfrm>
          <a:prstGeom prst="straightConnector1">
            <a:avLst/>
          </a:prstGeom>
          <a:noFill/>
          <a:ln cap="flat" cmpd="sng" w="9525">
            <a:solidFill>
              <a:schemeClr val="dk2"/>
            </a:solidFill>
            <a:prstDash val="solid"/>
            <a:round/>
            <a:headEnd len="med" w="med" type="none"/>
            <a:tailEnd len="med" w="med" type="triangle"/>
          </a:ln>
        </p:spPr>
      </p:cxnSp>
      <p:cxnSp>
        <p:nvCxnSpPr>
          <p:cNvPr id="342" name="Shape 342"/>
          <p:cNvCxnSpPr>
            <a:endCxn id="335" idx="0"/>
          </p:cNvCxnSpPr>
          <p:nvPr/>
        </p:nvCxnSpPr>
        <p:spPr>
          <a:xfrm>
            <a:off x="2233900" y="2255775"/>
            <a:ext cx="0" cy="666300"/>
          </a:xfrm>
          <a:prstGeom prst="straightConnector1">
            <a:avLst/>
          </a:prstGeom>
          <a:noFill/>
          <a:ln cap="flat" cmpd="sng" w="9525">
            <a:solidFill>
              <a:schemeClr val="dk2"/>
            </a:solidFill>
            <a:prstDash val="solid"/>
            <a:round/>
            <a:headEnd len="med" w="med" type="none"/>
            <a:tailEnd len="med" w="med" type="triangle"/>
          </a:ln>
        </p:spPr>
      </p:cxnSp>
      <p:cxnSp>
        <p:nvCxnSpPr>
          <p:cNvPr id="343" name="Shape 343"/>
          <p:cNvCxnSpPr>
            <a:endCxn id="333" idx="0"/>
          </p:cNvCxnSpPr>
          <p:nvPr/>
        </p:nvCxnSpPr>
        <p:spPr>
          <a:xfrm>
            <a:off x="3908250" y="1905125"/>
            <a:ext cx="0" cy="641700"/>
          </a:xfrm>
          <a:prstGeom prst="straightConnector1">
            <a:avLst/>
          </a:prstGeom>
          <a:noFill/>
          <a:ln cap="flat" cmpd="sng" w="9525">
            <a:solidFill>
              <a:schemeClr val="dk2"/>
            </a:solidFill>
            <a:prstDash val="solid"/>
            <a:round/>
            <a:headEnd len="med" w="med" type="none"/>
            <a:tailEnd len="med" w="med" type="triangle"/>
          </a:ln>
        </p:spPr>
      </p:cxnSp>
      <p:cxnSp>
        <p:nvCxnSpPr>
          <p:cNvPr id="344" name="Shape 344"/>
          <p:cNvCxnSpPr>
            <a:stCxn id="339" idx="1"/>
          </p:cNvCxnSpPr>
          <p:nvPr/>
        </p:nvCxnSpPr>
        <p:spPr>
          <a:xfrm rot="10800000">
            <a:off x="960475" y="4602200"/>
            <a:ext cx="315000" cy="7200"/>
          </a:xfrm>
          <a:prstGeom prst="straightConnector1">
            <a:avLst/>
          </a:prstGeom>
          <a:noFill/>
          <a:ln cap="flat" cmpd="sng" w="9525">
            <a:solidFill>
              <a:schemeClr val="dk2"/>
            </a:solidFill>
            <a:prstDash val="solid"/>
            <a:round/>
            <a:headEnd len="med" w="med" type="none"/>
            <a:tailEnd len="med" w="med" type="none"/>
          </a:ln>
        </p:spPr>
      </p:cxnSp>
      <p:sp>
        <p:nvSpPr>
          <p:cNvPr id="345" name="Shape 345"/>
          <p:cNvSpPr/>
          <p:nvPr/>
        </p:nvSpPr>
        <p:spPr>
          <a:xfrm>
            <a:off x="1459325" y="426150"/>
            <a:ext cx="1559100" cy="405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Start</a:t>
            </a:r>
            <a:endParaRPr/>
          </a:p>
        </p:txBody>
      </p:sp>
      <p:cxnSp>
        <p:nvCxnSpPr>
          <p:cNvPr id="346" name="Shape 346"/>
          <p:cNvCxnSpPr>
            <a:endCxn id="345" idx="1"/>
          </p:cNvCxnSpPr>
          <p:nvPr/>
        </p:nvCxnSpPr>
        <p:spPr>
          <a:xfrm>
            <a:off x="1000625" y="621600"/>
            <a:ext cx="458700" cy="7500"/>
          </a:xfrm>
          <a:prstGeom prst="straightConnector1">
            <a:avLst/>
          </a:prstGeom>
          <a:noFill/>
          <a:ln cap="flat" cmpd="sng" w="9525">
            <a:solidFill>
              <a:schemeClr val="dk2"/>
            </a:solidFill>
            <a:prstDash val="solid"/>
            <a:round/>
            <a:headEnd len="med" w="med" type="none"/>
            <a:tailEnd len="med" w="med" type="triangle"/>
          </a:ln>
        </p:spPr>
      </p:cxnSp>
      <p:sp>
        <p:nvSpPr>
          <p:cNvPr id="347" name="Shape 347"/>
          <p:cNvSpPr txBox="1"/>
          <p:nvPr/>
        </p:nvSpPr>
        <p:spPr>
          <a:xfrm>
            <a:off x="468175" y="2355650"/>
            <a:ext cx="807300" cy="72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Loop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Back</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Forever </a:t>
            </a:r>
            <a:endParaRPr>
              <a:solidFill>
                <a:srgbClr val="FFFFFF"/>
              </a:solidFill>
              <a:latin typeface="Georgia"/>
              <a:ea typeface="Georgia"/>
              <a:cs typeface="Georgia"/>
              <a:sym typeface="Georgia"/>
            </a:endParaRPr>
          </a:p>
        </p:txBody>
      </p:sp>
      <p:sp>
        <p:nvSpPr>
          <p:cNvPr id="348" name="Shape 348"/>
          <p:cNvSpPr txBox="1"/>
          <p:nvPr/>
        </p:nvSpPr>
        <p:spPr>
          <a:xfrm>
            <a:off x="5093375" y="665300"/>
            <a:ext cx="3749700" cy="398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Going back to the flowchart, w</a:t>
            </a:r>
            <a:r>
              <a:rPr lang="en">
                <a:solidFill>
                  <a:srgbClr val="FFFFFF"/>
                </a:solidFill>
                <a:latin typeface="Georgia"/>
                <a:ea typeface="Georgia"/>
                <a:cs typeface="Georgia"/>
                <a:sym typeface="Georgia"/>
              </a:rPr>
              <a:t>hat we want to program the test kit to do is: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When the button is pressed, run the motors</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When the button is not pressed, stop the motors</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00"/>
              </a:buClr>
              <a:buSzPts val="1400"/>
              <a:buFont typeface="Georgia"/>
              <a:buAutoNum type="arabicPeriod"/>
            </a:pPr>
            <a:r>
              <a:rPr lang="en">
                <a:solidFill>
                  <a:srgbClr val="FFFF00"/>
                </a:solidFill>
                <a:latin typeface="Georgia"/>
                <a:ea typeface="Georgia"/>
                <a:cs typeface="Georgia"/>
                <a:sym typeface="Georgia"/>
              </a:rPr>
              <a:t>Repeat this process</a:t>
            </a:r>
            <a:endParaRPr>
              <a:solidFill>
                <a:srgbClr val="FFFF00"/>
              </a:solidFill>
              <a:latin typeface="Georgia"/>
              <a:ea typeface="Georgia"/>
              <a:cs typeface="Georgia"/>
              <a:sym typeface="Georgia"/>
            </a:endParaRPr>
          </a:p>
          <a:p>
            <a:pPr indent="0" lvl="0" marL="0">
              <a:spcBef>
                <a:spcPts val="0"/>
              </a:spcBef>
              <a:spcAft>
                <a:spcPts val="0"/>
              </a:spcAft>
              <a:buNone/>
            </a:pPr>
            <a:r>
              <a:t/>
            </a:r>
            <a:endParaRPr>
              <a:solidFill>
                <a:srgbClr val="FFFFFF"/>
              </a:solidFill>
              <a:highlight>
                <a:srgbClr val="434343"/>
              </a:highlight>
              <a:latin typeface="Georgia"/>
              <a:ea typeface="Georgia"/>
              <a:cs typeface="Georgia"/>
              <a:sym typeface="Georgia"/>
            </a:endParaRPr>
          </a:p>
          <a:p>
            <a:pPr indent="0" lvl="0" marL="0" rtl="0">
              <a:spcBef>
                <a:spcPts val="0"/>
              </a:spcBef>
              <a:spcAft>
                <a:spcPts val="0"/>
              </a:spcAft>
              <a:buNone/>
            </a:pPr>
            <a:r>
              <a:t/>
            </a:r>
            <a:endParaRPr>
              <a:solidFill>
                <a:srgbClr val="FFFFFF"/>
              </a:solidFill>
              <a:highlight>
                <a:srgbClr val="434343"/>
              </a:highlight>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Our code on the last slide was missing the part to </a:t>
            </a:r>
            <a:r>
              <a:rPr lang="en">
                <a:solidFill>
                  <a:srgbClr val="FFFF00"/>
                </a:solidFill>
                <a:latin typeface="Georgia"/>
                <a:ea typeface="Georgia"/>
                <a:cs typeface="Georgia"/>
                <a:sym typeface="Georgia"/>
              </a:rPr>
              <a:t>repeat this process</a:t>
            </a:r>
            <a:r>
              <a:rPr lang="en">
                <a:solidFill>
                  <a:srgbClr val="FFFFFF"/>
                </a:solidFill>
                <a:latin typeface="Georgia"/>
                <a:ea typeface="Georgia"/>
                <a:cs typeface="Georgia"/>
                <a:sym typeface="Georgia"/>
              </a:rPr>
              <a:t>. We made a code telling the robot what to do, but not how long.</a:t>
            </a:r>
            <a:endParaRPr>
              <a:solidFill>
                <a:srgbClr val="FFFFFF"/>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idx="2" type="body"/>
          </p:nvPr>
        </p:nvSpPr>
        <p:spPr>
          <a:xfrm>
            <a:off x="1342800" y="1003350"/>
            <a:ext cx="3403200" cy="8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Step 1:</a:t>
            </a:r>
            <a:endParaRPr sz="1400">
              <a:latin typeface="Times New Roman"/>
              <a:ea typeface="Times New Roman"/>
              <a:cs typeface="Times New Roman"/>
              <a:sym typeface="Times New Roman"/>
            </a:endParaRPr>
          </a:p>
          <a:p>
            <a:pPr indent="0" lvl="0" marL="0">
              <a:spcBef>
                <a:spcPts val="1600"/>
              </a:spcBef>
              <a:spcAft>
                <a:spcPts val="1600"/>
              </a:spcAft>
              <a:buNone/>
            </a:pPr>
            <a:r>
              <a:rPr lang="en" sz="1400">
                <a:latin typeface="Times New Roman"/>
                <a:ea typeface="Times New Roman"/>
                <a:cs typeface="Times New Roman"/>
                <a:sym typeface="Times New Roman"/>
              </a:rPr>
              <a:t>Put the shafts in the motors.</a:t>
            </a:r>
            <a:endParaRPr sz="1400">
              <a:latin typeface="Times New Roman"/>
              <a:ea typeface="Times New Roman"/>
              <a:cs typeface="Times New Roman"/>
              <a:sym typeface="Times New Roman"/>
            </a:endParaRPr>
          </a:p>
        </p:txBody>
      </p:sp>
      <p:pic>
        <p:nvPicPr>
          <p:cNvPr id="147" name="Shape 147"/>
          <p:cNvPicPr preferRelativeResize="0"/>
          <p:nvPr/>
        </p:nvPicPr>
        <p:blipFill>
          <a:blip r:embed="rId3">
            <a:alphaModFix/>
          </a:blip>
          <a:stretch>
            <a:fillRect/>
          </a:stretch>
        </p:blipFill>
        <p:spPr>
          <a:xfrm>
            <a:off x="5085050" y="546148"/>
            <a:ext cx="3403199" cy="1914292"/>
          </a:xfrm>
          <a:prstGeom prst="rect">
            <a:avLst/>
          </a:prstGeom>
          <a:noFill/>
          <a:ln>
            <a:noFill/>
          </a:ln>
        </p:spPr>
      </p:pic>
      <p:pic>
        <p:nvPicPr>
          <p:cNvPr id="148" name="Shape 148"/>
          <p:cNvPicPr preferRelativeResize="0"/>
          <p:nvPr/>
        </p:nvPicPr>
        <p:blipFill>
          <a:blip r:embed="rId4">
            <a:alphaModFix/>
          </a:blip>
          <a:stretch>
            <a:fillRect/>
          </a:stretch>
        </p:blipFill>
        <p:spPr>
          <a:xfrm>
            <a:off x="5085027" y="2636125"/>
            <a:ext cx="3403252" cy="1914300"/>
          </a:xfrm>
          <a:prstGeom prst="rect">
            <a:avLst/>
          </a:prstGeom>
          <a:noFill/>
          <a:ln>
            <a:noFill/>
          </a:ln>
        </p:spPr>
      </p:pic>
      <p:sp>
        <p:nvSpPr>
          <p:cNvPr id="149" name="Shape 149"/>
          <p:cNvSpPr txBox="1"/>
          <p:nvPr>
            <p:ph idx="2" type="body"/>
          </p:nvPr>
        </p:nvSpPr>
        <p:spPr>
          <a:xfrm>
            <a:off x="1342800" y="2940925"/>
            <a:ext cx="3403200" cy="1113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Times New Roman"/>
                <a:ea typeface="Times New Roman"/>
                <a:cs typeface="Times New Roman"/>
                <a:sym typeface="Times New Roman"/>
              </a:rPr>
              <a:t>Step 2:</a:t>
            </a:r>
            <a:endParaRPr sz="1400">
              <a:latin typeface="Times New Roman"/>
              <a:ea typeface="Times New Roman"/>
              <a:cs typeface="Times New Roman"/>
              <a:sym typeface="Times New Roman"/>
            </a:endParaRPr>
          </a:p>
          <a:p>
            <a:pPr indent="0" lvl="0" marL="0" rtl="0">
              <a:spcBef>
                <a:spcPts val="1600"/>
              </a:spcBef>
              <a:spcAft>
                <a:spcPts val="1600"/>
              </a:spcAft>
              <a:buNone/>
            </a:pPr>
            <a:r>
              <a:rPr lang="en" sz="1400">
                <a:latin typeface="Times New Roman"/>
                <a:ea typeface="Times New Roman"/>
                <a:cs typeface="Times New Roman"/>
                <a:sym typeface="Times New Roman"/>
              </a:rPr>
              <a:t>Slide the rubber collar on the shafts. The position of the collar can be adjusted later.</a:t>
            </a:r>
            <a:endParaRPr sz="1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nvSpPr>
        <p:spPr>
          <a:xfrm>
            <a:off x="555300" y="2762700"/>
            <a:ext cx="3395100" cy="21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To make the cortex repeat something forever, we use a while (true) loop:</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00"/>
                </a:solidFill>
                <a:latin typeface="Georgia"/>
                <a:ea typeface="Georgia"/>
                <a:cs typeface="Georgia"/>
                <a:sym typeface="Georgia"/>
              </a:rPr>
              <a:t>while (condition)</a:t>
            </a:r>
            <a:endParaRPr>
              <a:solidFill>
                <a:srgbClr val="FFFF00"/>
              </a:solidFill>
              <a:latin typeface="Georgia"/>
              <a:ea typeface="Georgia"/>
              <a:cs typeface="Georgia"/>
              <a:sym typeface="Georgia"/>
            </a:endParaRPr>
          </a:p>
          <a:p>
            <a:pPr indent="0" lvl="0" mar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a:p>
            <a:pPr indent="0" lvl="0" marL="0">
              <a:spcBef>
                <a:spcPts val="0"/>
              </a:spcBef>
              <a:spcAft>
                <a:spcPts val="0"/>
              </a:spcAft>
              <a:buNone/>
            </a:pPr>
            <a:r>
              <a:t/>
            </a:r>
            <a:endParaRPr>
              <a:solidFill>
                <a:srgbClr val="FFFF00"/>
              </a:solidFill>
              <a:latin typeface="Georgia"/>
              <a:ea typeface="Georgia"/>
              <a:cs typeface="Georgia"/>
              <a:sym typeface="Georgia"/>
            </a:endParaRPr>
          </a:p>
          <a:p>
            <a:pPr indent="0" lvl="0" marL="0" rtl="0">
              <a:spcBef>
                <a:spcPts val="0"/>
              </a:spcBef>
              <a:spcAft>
                <a:spcPts val="0"/>
              </a:spcAft>
              <a:buNone/>
            </a:pPr>
            <a:r>
              <a:rPr lang="en">
                <a:solidFill>
                  <a:srgbClr val="FFFF00"/>
                </a:solidFill>
                <a:latin typeface="Georgia"/>
                <a:ea typeface="Georgia"/>
                <a:cs typeface="Georgia"/>
                <a:sym typeface="Georgia"/>
              </a:rPr>
              <a:t>}</a:t>
            </a:r>
            <a:endParaRPr>
              <a:solidFill>
                <a:srgbClr val="FFFF00"/>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pic>
        <p:nvPicPr>
          <p:cNvPr id="354" name="Shape 354"/>
          <p:cNvPicPr preferRelativeResize="0"/>
          <p:nvPr/>
        </p:nvPicPr>
        <p:blipFill rotWithShape="1">
          <a:blip r:embed="rId3">
            <a:alphaModFix/>
          </a:blip>
          <a:srcRect b="8433" l="0" r="0" t="0"/>
          <a:stretch/>
        </p:blipFill>
        <p:spPr>
          <a:xfrm>
            <a:off x="1085250" y="222600"/>
            <a:ext cx="6973501" cy="2514600"/>
          </a:xfrm>
          <a:prstGeom prst="rect">
            <a:avLst/>
          </a:prstGeom>
          <a:noFill/>
          <a:ln>
            <a:noFill/>
          </a:ln>
        </p:spPr>
      </p:pic>
      <p:sp>
        <p:nvSpPr>
          <p:cNvPr id="355" name="Shape 355"/>
          <p:cNvSpPr txBox="1"/>
          <p:nvPr/>
        </p:nvSpPr>
        <p:spPr>
          <a:xfrm>
            <a:off x="3860125" y="2807375"/>
            <a:ext cx="4923000" cy="218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Like an if loop, the while loop check the condition in the parenthesis, and run its code block if that condition is true.</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However, the if loop only checks the code once and moves on to the next block. The while loop keeps on checking its condition, and the block of code keeps on running as long as the condition is true.</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Shape 360"/>
          <p:cNvPicPr preferRelativeResize="0"/>
          <p:nvPr/>
        </p:nvPicPr>
        <p:blipFill rotWithShape="1">
          <a:blip r:embed="rId3">
            <a:alphaModFix/>
          </a:blip>
          <a:srcRect b="8433" l="0" r="0" t="0"/>
          <a:stretch/>
        </p:blipFill>
        <p:spPr>
          <a:xfrm>
            <a:off x="954875" y="727963"/>
            <a:ext cx="6973501" cy="2514600"/>
          </a:xfrm>
          <a:prstGeom prst="rect">
            <a:avLst/>
          </a:prstGeom>
          <a:noFill/>
          <a:ln>
            <a:noFill/>
          </a:ln>
        </p:spPr>
      </p:pic>
      <p:sp>
        <p:nvSpPr>
          <p:cNvPr id="361" name="Shape 361"/>
          <p:cNvSpPr txBox="1"/>
          <p:nvPr/>
        </p:nvSpPr>
        <p:spPr>
          <a:xfrm>
            <a:off x="491250" y="3312738"/>
            <a:ext cx="8161500" cy="110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In this case, the condition is “</a:t>
            </a:r>
            <a:r>
              <a:rPr lang="en">
                <a:solidFill>
                  <a:srgbClr val="FFFF00"/>
                </a:solidFill>
                <a:latin typeface="Georgia"/>
                <a:ea typeface="Georgia"/>
                <a:cs typeface="Georgia"/>
                <a:sym typeface="Georgia"/>
              </a:rPr>
              <a:t>true</a:t>
            </a:r>
            <a:r>
              <a:rPr lang="en">
                <a:solidFill>
                  <a:srgbClr val="FFFFFF"/>
                </a:solidFill>
                <a:latin typeface="Georgia"/>
                <a:ea typeface="Georgia"/>
                <a:cs typeface="Georgia"/>
                <a:sym typeface="Georgia"/>
              </a:rPr>
              <a:t>”, which is true forever, and keeps the block running forever.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To represent true, you can also use “ </a:t>
            </a:r>
            <a:r>
              <a:rPr lang="en">
                <a:solidFill>
                  <a:srgbClr val="FFFF00"/>
                </a:solidFill>
                <a:latin typeface="Georgia"/>
                <a:ea typeface="Georgia"/>
                <a:cs typeface="Georgia"/>
                <a:sym typeface="Georgia"/>
              </a:rPr>
              <a:t>1==1 </a:t>
            </a:r>
            <a:r>
              <a:rPr lang="en">
                <a:solidFill>
                  <a:srgbClr val="FFFFFF"/>
                </a:solidFill>
                <a:latin typeface="Georgia"/>
                <a:ea typeface="Georgia"/>
                <a:cs typeface="Georgia"/>
                <a:sym typeface="Georgia"/>
              </a:rPr>
              <a:t>”, or “</a:t>
            </a:r>
            <a:r>
              <a:rPr lang="en">
                <a:solidFill>
                  <a:srgbClr val="FFFF00"/>
                </a:solidFill>
                <a:latin typeface="Georgia"/>
                <a:ea typeface="Georgia"/>
                <a:cs typeface="Georgia"/>
                <a:sym typeface="Georgia"/>
              </a:rPr>
              <a:t>1</a:t>
            </a:r>
            <a:r>
              <a:rPr lang="en">
                <a:solidFill>
                  <a:srgbClr val="FFFFFF"/>
                </a:solidFill>
                <a:latin typeface="Georgia"/>
                <a:ea typeface="Georgia"/>
                <a:cs typeface="Georgia"/>
                <a:sym typeface="Georgia"/>
              </a:rPr>
              <a:t>” as the condition. Like the buttons, 1 means true, and 0 means false in coding logic.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884325" y="152400"/>
            <a:ext cx="2455956" cy="4838699"/>
          </a:xfrm>
          <a:prstGeom prst="rect">
            <a:avLst/>
          </a:prstGeom>
          <a:noFill/>
          <a:ln>
            <a:noFill/>
          </a:ln>
        </p:spPr>
      </p:pic>
      <p:sp>
        <p:nvSpPr>
          <p:cNvPr id="367" name="Shape 367"/>
          <p:cNvSpPr txBox="1"/>
          <p:nvPr/>
        </p:nvSpPr>
        <p:spPr>
          <a:xfrm>
            <a:off x="4181000" y="990150"/>
            <a:ext cx="4140900" cy="316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There are a lot of brackets {} once we start using loops. Sometimes, it can be difficult to figure out whether all brackets are closed properly.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A good habit is to always type out a set of brackets (opening and closing ones) first, before typing anything inside the brackets.</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An easy way to line things up is by clicking the “Fix Format” button in the toolbar. After doing that, your last few brackets should form a </a:t>
            </a:r>
            <a:r>
              <a:rPr lang="en">
                <a:solidFill>
                  <a:srgbClr val="FFFF00"/>
                </a:solidFill>
                <a:latin typeface="Georgia"/>
                <a:ea typeface="Georgia"/>
                <a:cs typeface="Georgia"/>
                <a:sym typeface="Georgia"/>
              </a:rPr>
              <a:t>staircase pattern</a:t>
            </a:r>
            <a:r>
              <a:rPr lang="en">
                <a:solidFill>
                  <a:srgbClr val="FFFFFF"/>
                </a:solidFill>
                <a:latin typeface="Georgia"/>
                <a:ea typeface="Georgia"/>
                <a:cs typeface="Georgia"/>
                <a:sym typeface="Georgia"/>
              </a:rPr>
              <a:t> and there shouldn’t be two close brackets } on the same indent level.</a:t>
            </a:r>
            <a:endParaRPr>
              <a:solidFill>
                <a:srgbClr val="FFFF00"/>
              </a:solidFill>
              <a:latin typeface="Georgia"/>
              <a:ea typeface="Georgia"/>
              <a:cs typeface="Georgia"/>
              <a:sym typeface="Georgia"/>
            </a:endParaRPr>
          </a:p>
        </p:txBody>
      </p:sp>
      <p:sp>
        <p:nvSpPr>
          <p:cNvPr id="368" name="Shape 368"/>
          <p:cNvSpPr/>
          <p:nvPr/>
        </p:nvSpPr>
        <p:spPr>
          <a:xfrm>
            <a:off x="1676774" y="368849"/>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69" name="Shape 369"/>
          <p:cNvSpPr/>
          <p:nvPr/>
        </p:nvSpPr>
        <p:spPr>
          <a:xfrm>
            <a:off x="2109899" y="3981274"/>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587538" y="192500"/>
            <a:ext cx="7968924" cy="3955850"/>
          </a:xfrm>
          <a:prstGeom prst="rect">
            <a:avLst/>
          </a:prstGeom>
          <a:noFill/>
          <a:ln>
            <a:noFill/>
          </a:ln>
        </p:spPr>
      </p:pic>
      <p:sp>
        <p:nvSpPr>
          <p:cNvPr id="375" name="Shape 375"/>
          <p:cNvSpPr txBox="1"/>
          <p:nvPr/>
        </p:nvSpPr>
        <p:spPr>
          <a:xfrm>
            <a:off x="491250" y="4251149"/>
            <a:ext cx="81615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Download this to the cortex and try it out! If it works, congrats, the button is programmed properly!</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00"/>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256350" y="1997400"/>
            <a:ext cx="7578300" cy="1148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457200" rtl="0">
              <a:spcBef>
                <a:spcPts val="0"/>
              </a:spcBef>
              <a:spcAft>
                <a:spcPts val="0"/>
              </a:spcAft>
              <a:buNone/>
            </a:pPr>
            <a:r>
              <a:rPr b="1" lang="en" sz="3600">
                <a:latin typeface="Roboto"/>
                <a:ea typeface="Roboto"/>
                <a:cs typeface="Roboto"/>
                <a:sym typeface="Roboto"/>
              </a:rPr>
              <a:t>-- Quadrature Encoder</a:t>
            </a:r>
            <a:endParaRPr b="1" sz="3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nvSpPr>
        <p:spPr>
          <a:xfrm>
            <a:off x="4726450" y="563650"/>
            <a:ext cx="3819900" cy="188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Plug in the quadrature encoder in digital sensor ports. This sensor has two wires and they need to be adjacent to each other.</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One of the shafts should go through the encoder. Secure the encoder so that it doesn’t move as the wheel rotates (we used duct tape but it’s not recommended)</a:t>
            </a:r>
            <a:endParaRPr>
              <a:solidFill>
                <a:srgbClr val="FFFFFF"/>
              </a:solidFill>
              <a:latin typeface="Times New Roman"/>
              <a:ea typeface="Times New Roman"/>
              <a:cs typeface="Times New Roman"/>
              <a:sym typeface="Times New Roman"/>
            </a:endParaRPr>
          </a:p>
        </p:txBody>
      </p:sp>
      <p:pic>
        <p:nvPicPr>
          <p:cNvPr id="386" name="Shape 386"/>
          <p:cNvPicPr preferRelativeResize="0"/>
          <p:nvPr/>
        </p:nvPicPr>
        <p:blipFill>
          <a:blip r:embed="rId3">
            <a:alphaModFix/>
          </a:blip>
          <a:stretch>
            <a:fillRect/>
          </a:stretch>
        </p:blipFill>
        <p:spPr>
          <a:xfrm>
            <a:off x="1297500" y="678075"/>
            <a:ext cx="2945730" cy="1656973"/>
          </a:xfrm>
          <a:prstGeom prst="rect">
            <a:avLst/>
          </a:prstGeom>
          <a:noFill/>
          <a:ln>
            <a:noFill/>
          </a:ln>
        </p:spPr>
      </p:pic>
      <p:pic>
        <p:nvPicPr>
          <p:cNvPr id="387" name="Shape 387"/>
          <p:cNvPicPr preferRelativeResize="0"/>
          <p:nvPr/>
        </p:nvPicPr>
        <p:blipFill rotWithShape="1">
          <a:blip r:embed="rId4">
            <a:alphaModFix/>
          </a:blip>
          <a:srcRect b="8071" l="8370" r="12665" t="0"/>
          <a:stretch/>
        </p:blipFill>
        <p:spPr>
          <a:xfrm>
            <a:off x="1297500" y="2673850"/>
            <a:ext cx="2945730" cy="1928888"/>
          </a:xfrm>
          <a:prstGeom prst="rect">
            <a:avLst/>
          </a:prstGeom>
          <a:noFill/>
          <a:ln>
            <a:noFill/>
          </a:ln>
        </p:spPr>
      </p:pic>
      <p:pic>
        <p:nvPicPr>
          <p:cNvPr id="388" name="Shape 388"/>
          <p:cNvPicPr preferRelativeResize="0"/>
          <p:nvPr/>
        </p:nvPicPr>
        <p:blipFill rotWithShape="1">
          <a:blip r:embed="rId5">
            <a:alphaModFix/>
          </a:blip>
          <a:srcRect b="0" l="15980" r="0" t="4113"/>
          <a:stretch/>
        </p:blipFill>
        <p:spPr>
          <a:xfrm>
            <a:off x="5163538" y="2711613"/>
            <a:ext cx="2945730" cy="18911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Shape 393"/>
          <p:cNvPicPr preferRelativeResize="0"/>
          <p:nvPr/>
        </p:nvPicPr>
        <p:blipFill>
          <a:blip r:embed="rId3">
            <a:alphaModFix/>
          </a:blip>
          <a:stretch>
            <a:fillRect/>
          </a:stretch>
        </p:blipFill>
        <p:spPr>
          <a:xfrm>
            <a:off x="495300" y="818950"/>
            <a:ext cx="8153400" cy="2238375"/>
          </a:xfrm>
          <a:prstGeom prst="rect">
            <a:avLst/>
          </a:prstGeom>
          <a:noFill/>
          <a:ln>
            <a:noFill/>
          </a:ln>
        </p:spPr>
      </p:pic>
      <p:sp>
        <p:nvSpPr>
          <p:cNvPr id="394" name="Shape 394"/>
          <p:cNvSpPr txBox="1"/>
          <p:nvPr/>
        </p:nvSpPr>
        <p:spPr>
          <a:xfrm>
            <a:off x="721725" y="3450800"/>
            <a:ext cx="7926900" cy="87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First, configure the Encoder as a digital sensor in its port.</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For this example, I started a new file so task main is currently empty.</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p:nvPr/>
        </p:nvSpPr>
        <p:spPr>
          <a:xfrm>
            <a:off x="1041625" y="1516163"/>
            <a:ext cx="2396400" cy="72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Encoder count&lt;1000?</a:t>
            </a:r>
            <a:endParaRPr/>
          </a:p>
        </p:txBody>
      </p:sp>
      <p:cxnSp>
        <p:nvCxnSpPr>
          <p:cNvPr id="400" name="Shape 400"/>
          <p:cNvCxnSpPr>
            <a:stCxn id="399" idx="3"/>
          </p:cNvCxnSpPr>
          <p:nvPr/>
        </p:nvCxnSpPr>
        <p:spPr>
          <a:xfrm>
            <a:off x="3438025" y="1877063"/>
            <a:ext cx="490200" cy="37800"/>
          </a:xfrm>
          <a:prstGeom prst="straightConnector1">
            <a:avLst/>
          </a:prstGeom>
          <a:noFill/>
          <a:ln cap="flat" cmpd="sng" w="9525">
            <a:solidFill>
              <a:schemeClr val="dk2"/>
            </a:solidFill>
            <a:prstDash val="solid"/>
            <a:round/>
            <a:headEnd len="med" w="med" type="none"/>
            <a:tailEnd len="med" w="med" type="none"/>
          </a:ln>
        </p:spPr>
      </p:cxnSp>
      <p:sp>
        <p:nvSpPr>
          <p:cNvPr id="401" name="Shape 401"/>
          <p:cNvSpPr/>
          <p:nvPr/>
        </p:nvSpPr>
        <p:spPr>
          <a:xfrm>
            <a:off x="3021000" y="254682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Run the motor</a:t>
            </a:r>
            <a:endParaRPr/>
          </a:p>
        </p:txBody>
      </p:sp>
      <p:sp>
        <p:nvSpPr>
          <p:cNvPr id="402" name="Shape 402"/>
          <p:cNvSpPr txBox="1"/>
          <p:nvPr/>
        </p:nvSpPr>
        <p:spPr>
          <a:xfrm>
            <a:off x="614025" y="2413000"/>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a:t>
            </a:r>
            <a:endParaRPr>
              <a:solidFill>
                <a:srgbClr val="FFFFFF"/>
              </a:solidFill>
              <a:latin typeface="Georgia"/>
              <a:ea typeface="Georgia"/>
              <a:cs typeface="Georgia"/>
              <a:sym typeface="Georgia"/>
            </a:endParaRPr>
          </a:p>
        </p:txBody>
      </p:sp>
      <p:sp>
        <p:nvSpPr>
          <p:cNvPr id="403" name="Shape 403"/>
          <p:cNvSpPr/>
          <p:nvPr/>
        </p:nvSpPr>
        <p:spPr>
          <a:xfrm>
            <a:off x="121875" y="2904275"/>
            <a:ext cx="1774500" cy="816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Stop the motor</a:t>
            </a:r>
            <a:endParaRPr/>
          </a:p>
        </p:txBody>
      </p:sp>
      <p:cxnSp>
        <p:nvCxnSpPr>
          <p:cNvPr id="404" name="Shape 404"/>
          <p:cNvCxnSpPr>
            <a:stCxn id="401" idx="2"/>
          </p:cNvCxnSpPr>
          <p:nvPr/>
        </p:nvCxnSpPr>
        <p:spPr>
          <a:xfrm flipH="1">
            <a:off x="3895050" y="3363125"/>
            <a:ext cx="13200" cy="681900"/>
          </a:xfrm>
          <a:prstGeom prst="straightConnector1">
            <a:avLst/>
          </a:prstGeom>
          <a:noFill/>
          <a:ln cap="flat" cmpd="sng" w="9525">
            <a:solidFill>
              <a:schemeClr val="dk2"/>
            </a:solidFill>
            <a:prstDash val="solid"/>
            <a:round/>
            <a:headEnd len="med" w="med" type="none"/>
            <a:tailEnd len="med" w="med" type="none"/>
          </a:ln>
        </p:spPr>
      </p:cxnSp>
      <p:cxnSp>
        <p:nvCxnSpPr>
          <p:cNvPr id="405" name="Shape 405"/>
          <p:cNvCxnSpPr>
            <a:endCxn id="399" idx="0"/>
          </p:cNvCxnSpPr>
          <p:nvPr/>
        </p:nvCxnSpPr>
        <p:spPr>
          <a:xfrm flipH="1">
            <a:off x="2239825" y="814463"/>
            <a:ext cx="9900" cy="701700"/>
          </a:xfrm>
          <a:prstGeom prst="straightConnector1">
            <a:avLst/>
          </a:prstGeom>
          <a:noFill/>
          <a:ln cap="flat" cmpd="sng" w="9525">
            <a:solidFill>
              <a:schemeClr val="dk2"/>
            </a:solidFill>
            <a:prstDash val="solid"/>
            <a:round/>
            <a:headEnd len="med" w="med" type="none"/>
            <a:tailEnd len="med" w="med" type="none"/>
          </a:ln>
        </p:spPr>
      </p:cxnSp>
      <p:cxnSp>
        <p:nvCxnSpPr>
          <p:cNvPr id="406" name="Shape 406"/>
          <p:cNvCxnSpPr/>
          <p:nvPr/>
        </p:nvCxnSpPr>
        <p:spPr>
          <a:xfrm flipH="1">
            <a:off x="2263825" y="4011600"/>
            <a:ext cx="1647900" cy="16800"/>
          </a:xfrm>
          <a:prstGeom prst="straightConnector1">
            <a:avLst/>
          </a:prstGeom>
          <a:noFill/>
          <a:ln cap="flat" cmpd="sng" w="9525">
            <a:solidFill>
              <a:schemeClr val="dk2"/>
            </a:solidFill>
            <a:prstDash val="solid"/>
            <a:round/>
            <a:headEnd len="med" w="med" type="none"/>
            <a:tailEnd len="med" w="med" type="triangle"/>
          </a:ln>
        </p:spPr>
      </p:cxnSp>
      <p:cxnSp>
        <p:nvCxnSpPr>
          <p:cNvPr id="407" name="Shape 407"/>
          <p:cNvCxnSpPr>
            <a:stCxn id="399" idx="1"/>
            <a:endCxn id="403" idx="0"/>
          </p:cNvCxnSpPr>
          <p:nvPr/>
        </p:nvCxnSpPr>
        <p:spPr>
          <a:xfrm flipH="1">
            <a:off x="1009225" y="1877063"/>
            <a:ext cx="32400" cy="1027200"/>
          </a:xfrm>
          <a:prstGeom prst="straightConnector1">
            <a:avLst/>
          </a:prstGeom>
          <a:noFill/>
          <a:ln cap="flat" cmpd="sng" w="9525">
            <a:solidFill>
              <a:schemeClr val="dk2"/>
            </a:solidFill>
            <a:prstDash val="solid"/>
            <a:round/>
            <a:headEnd len="med" w="med" type="none"/>
            <a:tailEnd len="med" w="med" type="triangle"/>
          </a:ln>
        </p:spPr>
      </p:cxnSp>
      <p:cxnSp>
        <p:nvCxnSpPr>
          <p:cNvPr id="408" name="Shape 408"/>
          <p:cNvCxnSpPr>
            <a:endCxn id="401" idx="0"/>
          </p:cNvCxnSpPr>
          <p:nvPr/>
        </p:nvCxnSpPr>
        <p:spPr>
          <a:xfrm>
            <a:off x="3908250" y="1905125"/>
            <a:ext cx="0" cy="641700"/>
          </a:xfrm>
          <a:prstGeom prst="straightConnector1">
            <a:avLst/>
          </a:prstGeom>
          <a:noFill/>
          <a:ln cap="flat" cmpd="sng" w="9525">
            <a:solidFill>
              <a:schemeClr val="dk2"/>
            </a:solidFill>
            <a:prstDash val="solid"/>
            <a:round/>
            <a:headEnd len="med" w="med" type="none"/>
            <a:tailEnd len="med" w="med" type="triangle"/>
          </a:ln>
        </p:spPr>
      </p:cxnSp>
      <p:sp>
        <p:nvSpPr>
          <p:cNvPr id="409" name="Shape 409"/>
          <p:cNvSpPr/>
          <p:nvPr/>
        </p:nvSpPr>
        <p:spPr>
          <a:xfrm>
            <a:off x="1459325" y="426150"/>
            <a:ext cx="1559100" cy="405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Start</a:t>
            </a:r>
            <a:endParaRPr/>
          </a:p>
        </p:txBody>
      </p:sp>
      <p:sp>
        <p:nvSpPr>
          <p:cNvPr id="410" name="Shape 410"/>
          <p:cNvSpPr txBox="1"/>
          <p:nvPr/>
        </p:nvSpPr>
        <p:spPr>
          <a:xfrm>
            <a:off x="3517375" y="1443250"/>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Yes</a:t>
            </a:r>
            <a:endParaRPr>
              <a:solidFill>
                <a:srgbClr val="FFFFFF"/>
              </a:solidFill>
              <a:latin typeface="Georgia"/>
              <a:ea typeface="Georgia"/>
              <a:cs typeface="Georgia"/>
              <a:sym typeface="Georgia"/>
            </a:endParaRPr>
          </a:p>
        </p:txBody>
      </p:sp>
      <p:cxnSp>
        <p:nvCxnSpPr>
          <p:cNvPr id="411" name="Shape 411"/>
          <p:cNvCxnSpPr/>
          <p:nvPr/>
        </p:nvCxnSpPr>
        <p:spPr>
          <a:xfrm rot="10800000">
            <a:off x="2239800" y="2222525"/>
            <a:ext cx="24000" cy="1872300"/>
          </a:xfrm>
          <a:prstGeom prst="straightConnector1">
            <a:avLst/>
          </a:prstGeom>
          <a:noFill/>
          <a:ln cap="flat" cmpd="sng" w="9525">
            <a:solidFill>
              <a:schemeClr val="dk2"/>
            </a:solidFill>
            <a:prstDash val="solid"/>
            <a:round/>
            <a:headEnd len="med" w="med" type="none"/>
            <a:tailEnd len="med" w="med" type="triangle"/>
          </a:ln>
        </p:spPr>
      </p:cxnSp>
      <p:sp>
        <p:nvSpPr>
          <p:cNvPr id="412" name="Shape 412"/>
          <p:cNvSpPr txBox="1"/>
          <p:nvPr/>
        </p:nvSpPr>
        <p:spPr>
          <a:xfrm>
            <a:off x="2574775" y="3995075"/>
            <a:ext cx="942600" cy="5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Loop back</a:t>
            </a:r>
            <a:endParaRPr>
              <a:solidFill>
                <a:srgbClr val="FFFFFF"/>
              </a:solidFill>
              <a:latin typeface="Georgia"/>
              <a:ea typeface="Georgia"/>
              <a:cs typeface="Georgia"/>
              <a:sym typeface="Georgia"/>
            </a:endParaRPr>
          </a:p>
        </p:txBody>
      </p:sp>
      <p:sp>
        <p:nvSpPr>
          <p:cNvPr id="413" name="Shape 413"/>
          <p:cNvSpPr txBox="1"/>
          <p:nvPr/>
        </p:nvSpPr>
        <p:spPr>
          <a:xfrm>
            <a:off x="4893825" y="646875"/>
            <a:ext cx="3652500" cy="368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For my test kit with encoders, I programmed it to run until there are 1000 counts on the encoder and then stop.</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 didn’t want this code to repeat itself, and that is shown in the flowchart.</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In more robotic language, I want to code the test kit so that:</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Check if the encoder value is smaller than 1000.</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Yes, then run the motor. Keep checking for a different answer..</a:t>
            </a:r>
            <a:endParaRPr>
              <a:solidFill>
                <a:srgbClr val="FFFFFF"/>
              </a:solidFill>
              <a:latin typeface="Georgia"/>
              <a:ea typeface="Georgia"/>
              <a:cs typeface="Georgia"/>
              <a:sym typeface="Georgia"/>
            </a:endParaRPr>
          </a:p>
          <a:p>
            <a:pPr indent="-317500" lvl="0" marL="457200" rtl="0">
              <a:spcBef>
                <a:spcPts val="0"/>
              </a:spcBef>
              <a:spcAft>
                <a:spcPts val="0"/>
              </a:spcAft>
              <a:buClr>
                <a:srgbClr val="FFFFFF"/>
              </a:buClr>
              <a:buSzPts val="1400"/>
              <a:buFont typeface="Georgia"/>
              <a:buAutoNum type="arabicPeriod"/>
            </a:pPr>
            <a:r>
              <a:rPr lang="en">
                <a:solidFill>
                  <a:srgbClr val="FFFFFF"/>
                </a:solidFill>
                <a:latin typeface="Georgia"/>
                <a:ea typeface="Georgia"/>
                <a:cs typeface="Georgia"/>
                <a:sym typeface="Georgia"/>
              </a:rPr>
              <a:t>No, then stop the motor.</a:t>
            </a:r>
            <a:endParaRPr>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Shape 418"/>
          <p:cNvPicPr preferRelativeResize="0"/>
          <p:nvPr/>
        </p:nvPicPr>
        <p:blipFill>
          <a:blip r:embed="rId3">
            <a:alphaModFix/>
          </a:blip>
          <a:stretch>
            <a:fillRect/>
          </a:stretch>
        </p:blipFill>
        <p:spPr>
          <a:xfrm>
            <a:off x="701700" y="1883550"/>
            <a:ext cx="3810625" cy="1145950"/>
          </a:xfrm>
          <a:prstGeom prst="rect">
            <a:avLst/>
          </a:prstGeom>
          <a:noFill/>
          <a:ln>
            <a:noFill/>
          </a:ln>
        </p:spPr>
      </p:pic>
      <p:sp>
        <p:nvSpPr>
          <p:cNvPr id="419" name="Shape 419"/>
          <p:cNvSpPr txBox="1"/>
          <p:nvPr/>
        </p:nvSpPr>
        <p:spPr>
          <a:xfrm>
            <a:off x="4927125" y="1995175"/>
            <a:ext cx="3652500" cy="368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For encoders, and most sensors that can remember values, it is important to reset the sensor value at the beginning of the program.</a:t>
            </a:r>
            <a:endParaRPr>
              <a:solidFill>
                <a:srgbClr val="FFFFFF"/>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Shape 424"/>
          <p:cNvPicPr preferRelativeResize="0"/>
          <p:nvPr/>
        </p:nvPicPr>
        <p:blipFill>
          <a:blip r:embed="rId3">
            <a:alphaModFix/>
          </a:blip>
          <a:stretch>
            <a:fillRect/>
          </a:stretch>
        </p:blipFill>
        <p:spPr>
          <a:xfrm>
            <a:off x="881000" y="1108300"/>
            <a:ext cx="7448550" cy="2095500"/>
          </a:xfrm>
          <a:prstGeom prst="rect">
            <a:avLst/>
          </a:prstGeom>
          <a:noFill/>
          <a:ln>
            <a:noFill/>
          </a:ln>
        </p:spPr>
      </p:pic>
      <p:sp>
        <p:nvSpPr>
          <p:cNvPr id="425" name="Shape 425"/>
          <p:cNvSpPr txBox="1"/>
          <p:nvPr/>
        </p:nvSpPr>
        <p:spPr>
          <a:xfrm>
            <a:off x="881000" y="3336200"/>
            <a:ext cx="7731900" cy="69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Georgia"/>
                <a:ea typeface="Georgia"/>
                <a:cs typeface="Georgia"/>
                <a:sym typeface="Georgia"/>
              </a:rPr>
              <a:t>The rest of the code is fairly self-explanatory. Most of the statements and loops already appeared in the button programming tutorial before.</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Download this code and see if it works!</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2" type="body"/>
          </p:nvPr>
        </p:nvSpPr>
        <p:spPr>
          <a:xfrm>
            <a:off x="4933200" y="1877550"/>
            <a:ext cx="3403200" cy="1388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Step 3: </a:t>
            </a:r>
            <a:endParaRPr sz="1400">
              <a:latin typeface="Times New Roman"/>
              <a:ea typeface="Times New Roman"/>
              <a:cs typeface="Times New Roman"/>
              <a:sym typeface="Times New Roman"/>
            </a:endParaRPr>
          </a:p>
          <a:p>
            <a:pPr indent="0" lvl="0" marL="0">
              <a:spcBef>
                <a:spcPts val="1600"/>
              </a:spcBef>
              <a:spcAft>
                <a:spcPts val="1600"/>
              </a:spcAft>
              <a:buNone/>
            </a:pPr>
            <a:r>
              <a:rPr lang="en" sz="1400">
                <a:latin typeface="Times New Roman"/>
                <a:ea typeface="Times New Roman"/>
                <a:cs typeface="Times New Roman"/>
                <a:sym typeface="Times New Roman"/>
              </a:rPr>
              <a:t>Place the wheels on the top of the shafts. Adjust the position of the collar so that the shafts fully go through the wheels.</a:t>
            </a:r>
            <a:endParaRPr sz="1400">
              <a:latin typeface="Times New Roman"/>
              <a:ea typeface="Times New Roman"/>
              <a:cs typeface="Times New Roman"/>
              <a:sym typeface="Times New Roman"/>
            </a:endParaRPr>
          </a:p>
        </p:txBody>
      </p:sp>
      <p:pic>
        <p:nvPicPr>
          <p:cNvPr id="155" name="Shape 155"/>
          <p:cNvPicPr preferRelativeResize="0"/>
          <p:nvPr/>
        </p:nvPicPr>
        <p:blipFill>
          <a:blip r:embed="rId3">
            <a:alphaModFix/>
          </a:blip>
          <a:stretch>
            <a:fillRect/>
          </a:stretch>
        </p:blipFill>
        <p:spPr>
          <a:xfrm>
            <a:off x="993625" y="1588699"/>
            <a:ext cx="3707072" cy="20852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descr="Screenshot (48).png" id="430" name="Shape 430"/>
          <p:cNvPicPr preferRelativeResize="0"/>
          <p:nvPr/>
        </p:nvPicPr>
        <p:blipFill rotWithShape="1">
          <a:blip r:embed="rId3">
            <a:alphaModFix/>
          </a:blip>
          <a:srcRect b="0" l="47354" r="0" t="44323"/>
          <a:stretch/>
        </p:blipFill>
        <p:spPr>
          <a:xfrm>
            <a:off x="299625" y="1224750"/>
            <a:ext cx="4530725" cy="2694000"/>
          </a:xfrm>
          <a:prstGeom prst="rect">
            <a:avLst/>
          </a:prstGeom>
          <a:noFill/>
          <a:ln>
            <a:noFill/>
          </a:ln>
        </p:spPr>
      </p:pic>
      <p:sp>
        <p:nvSpPr>
          <p:cNvPr id="431" name="Shape 431"/>
          <p:cNvSpPr txBox="1"/>
          <p:nvPr/>
        </p:nvSpPr>
        <p:spPr>
          <a:xfrm>
            <a:off x="5110225" y="1224750"/>
            <a:ext cx="3585900" cy="233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After you download, the following debugger window should appear. </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With a programming cable, you can track the counts of the encoder live as the motor is turning.</a:t>
            </a:r>
            <a:endParaRPr>
              <a:solidFill>
                <a:srgbClr val="FFFFFF"/>
              </a:solidFill>
              <a:latin typeface="Georgia"/>
              <a:ea typeface="Georgia"/>
              <a:cs typeface="Georgia"/>
              <a:sym typeface="Georgia"/>
            </a:endParaRPr>
          </a:p>
          <a:p>
            <a:pPr indent="0" lvl="0" mar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rPr lang="en">
                <a:solidFill>
                  <a:srgbClr val="FFFFFF"/>
                </a:solidFill>
                <a:latin typeface="Georgia"/>
                <a:ea typeface="Georgia"/>
                <a:cs typeface="Georgia"/>
                <a:sym typeface="Georgia"/>
              </a:rPr>
              <a:t>Be sure to click start whenever you are using the programming cable.</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p:txBody>
      </p:sp>
      <p:sp>
        <p:nvSpPr>
          <p:cNvPr id="432" name="Shape 432"/>
          <p:cNvSpPr/>
          <p:nvPr/>
        </p:nvSpPr>
        <p:spPr>
          <a:xfrm>
            <a:off x="382850" y="1451150"/>
            <a:ext cx="801600" cy="479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descr="Screenshot (49).png" id="437" name="Shape 437"/>
          <p:cNvPicPr preferRelativeResize="0"/>
          <p:nvPr/>
        </p:nvPicPr>
        <p:blipFill rotWithShape="1">
          <a:blip r:embed="rId3">
            <a:alphaModFix/>
          </a:blip>
          <a:srcRect b="37099" l="0" r="56124" t="0"/>
          <a:stretch/>
        </p:blipFill>
        <p:spPr>
          <a:xfrm>
            <a:off x="135750" y="687725"/>
            <a:ext cx="4674824" cy="3768050"/>
          </a:xfrm>
          <a:prstGeom prst="rect">
            <a:avLst/>
          </a:prstGeom>
          <a:noFill/>
          <a:ln>
            <a:noFill/>
          </a:ln>
        </p:spPr>
      </p:pic>
      <p:sp>
        <p:nvSpPr>
          <p:cNvPr id="438" name="Shape 438"/>
          <p:cNvSpPr txBox="1"/>
          <p:nvPr/>
        </p:nvSpPr>
        <p:spPr>
          <a:xfrm>
            <a:off x="5193425" y="2139000"/>
            <a:ext cx="3585900" cy="86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If the sensor tab of the debugger didn’t show up, you can open it through “Robot -&gt; Debugger Windows -&gt; Sensors”.</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a:p>
            <a:pPr indent="0" lvl="0" marL="0" rtl="0">
              <a:spcBef>
                <a:spcPts val="0"/>
              </a:spcBef>
              <a:spcAft>
                <a:spcPts val="0"/>
              </a:spcAft>
              <a:buNone/>
            </a:pPr>
            <a:r>
              <a:t/>
            </a:r>
            <a:endParaRPr>
              <a:solidFill>
                <a:srgbClr val="FFFFFF"/>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Comments</a:t>
            </a:r>
            <a:endParaRPr/>
          </a:p>
        </p:txBody>
      </p:sp>
      <p:sp>
        <p:nvSpPr>
          <p:cNvPr id="444" name="Shape 4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Georgia"/>
                <a:ea typeface="Georgia"/>
                <a:cs typeface="Georgia"/>
                <a:sym typeface="Georgia"/>
              </a:rPr>
              <a:t>I have done the test kit more than 10 times including helping and peer tutoring in other classes. So for this update I had nothing more interesting to do than to make a compilation of my coding knowledge, from the very beginning to doing some loops and sensor applications. Hope anyone who has read this tediously long power point will learn something about coding, and will spread that knowledge to other people.</a:t>
            </a:r>
            <a:endParaRPr sz="1600">
              <a:latin typeface="Georgia"/>
              <a:ea typeface="Georgia"/>
              <a:cs typeface="Georgia"/>
              <a:sym typeface="Georgia"/>
            </a:endParaRPr>
          </a:p>
          <a:p>
            <a:pPr indent="0" lvl="0" marL="0">
              <a:spcBef>
                <a:spcPts val="1600"/>
              </a:spcBef>
              <a:spcAft>
                <a:spcPts val="1600"/>
              </a:spcAft>
              <a:buNone/>
            </a:pPr>
            <a:r>
              <a:t/>
            </a:r>
            <a:endParaRPr sz="1600">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idx="2" type="body"/>
          </p:nvPr>
        </p:nvSpPr>
        <p:spPr>
          <a:xfrm>
            <a:off x="4933200" y="2011800"/>
            <a:ext cx="3583500" cy="11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Times New Roman"/>
                <a:ea typeface="Times New Roman"/>
                <a:cs typeface="Times New Roman"/>
                <a:sym typeface="Times New Roman"/>
              </a:rPr>
              <a:t>Step 4:</a:t>
            </a:r>
            <a:endParaRPr sz="1400">
              <a:latin typeface="Times New Roman"/>
              <a:ea typeface="Times New Roman"/>
              <a:cs typeface="Times New Roman"/>
              <a:sym typeface="Times New Roman"/>
            </a:endParaRPr>
          </a:p>
          <a:p>
            <a:pPr indent="0" lvl="0" marL="0">
              <a:spcBef>
                <a:spcPts val="1600"/>
              </a:spcBef>
              <a:spcAft>
                <a:spcPts val="0"/>
              </a:spcAft>
              <a:buNone/>
            </a:pPr>
            <a:r>
              <a:rPr lang="en" sz="1400">
                <a:latin typeface="Times New Roman"/>
                <a:ea typeface="Times New Roman"/>
                <a:cs typeface="Times New Roman"/>
                <a:sym typeface="Times New Roman"/>
              </a:rPr>
              <a:t>Plug the two pin motors in motor ports 1 &amp; 10. Make sure the black wire is on the outside.</a:t>
            </a:r>
            <a:endParaRPr sz="1400">
              <a:latin typeface="Times New Roman"/>
              <a:ea typeface="Times New Roman"/>
              <a:cs typeface="Times New Roman"/>
              <a:sym typeface="Times New Roman"/>
            </a:endParaRPr>
          </a:p>
          <a:p>
            <a:pPr indent="0" lvl="0" marL="0">
              <a:spcBef>
                <a:spcPts val="1600"/>
              </a:spcBef>
              <a:spcAft>
                <a:spcPts val="1600"/>
              </a:spcAft>
              <a:buNone/>
            </a:pPr>
            <a:r>
              <a:t/>
            </a:r>
            <a:endParaRPr/>
          </a:p>
        </p:txBody>
      </p:sp>
      <p:pic>
        <p:nvPicPr>
          <p:cNvPr id="161" name="Shape 161"/>
          <p:cNvPicPr preferRelativeResize="0"/>
          <p:nvPr/>
        </p:nvPicPr>
        <p:blipFill>
          <a:blip r:embed="rId3">
            <a:alphaModFix/>
          </a:blip>
          <a:stretch>
            <a:fillRect/>
          </a:stretch>
        </p:blipFill>
        <p:spPr>
          <a:xfrm>
            <a:off x="318850" y="1402075"/>
            <a:ext cx="4158831" cy="233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idx="2" type="body"/>
          </p:nvPr>
        </p:nvSpPr>
        <p:spPr>
          <a:xfrm>
            <a:off x="4700700" y="1055100"/>
            <a:ext cx="3717300" cy="303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Step 4*:</a:t>
            </a:r>
            <a:endParaRPr>
              <a:latin typeface="Times New Roman"/>
              <a:ea typeface="Times New Roman"/>
              <a:cs typeface="Times New Roman"/>
              <a:sym typeface="Times New Roman"/>
            </a:endParaRPr>
          </a:p>
          <a:p>
            <a:pPr indent="0" lvl="0" marL="0">
              <a:spcBef>
                <a:spcPts val="1600"/>
              </a:spcBef>
              <a:spcAft>
                <a:spcPts val="0"/>
              </a:spcAft>
              <a:buNone/>
            </a:pPr>
            <a:r>
              <a:rPr lang="en">
                <a:latin typeface="Times New Roman"/>
                <a:ea typeface="Times New Roman"/>
                <a:cs typeface="Times New Roman"/>
                <a:sym typeface="Times New Roman"/>
              </a:rPr>
              <a:t>If you want to plug the motors into ports 2 - 9, you will need a motor controller that converts 2 pin into 3 pin. </a:t>
            </a:r>
            <a:endParaRPr>
              <a:latin typeface="Times New Roman"/>
              <a:ea typeface="Times New Roman"/>
              <a:cs typeface="Times New Roman"/>
              <a:sym typeface="Times New Roman"/>
            </a:endParaRPr>
          </a:p>
          <a:p>
            <a:pPr indent="0" lvl="0" marL="0">
              <a:spcBef>
                <a:spcPts val="1600"/>
              </a:spcBef>
              <a:spcAft>
                <a:spcPts val="0"/>
              </a:spcAft>
              <a:buNone/>
            </a:pPr>
            <a:r>
              <a:rPr lang="en">
                <a:latin typeface="Times New Roman"/>
                <a:ea typeface="Times New Roman"/>
                <a:cs typeface="Times New Roman"/>
                <a:sym typeface="Times New Roman"/>
              </a:rPr>
              <a:t>Make sure the motor controller is plugged in so that its black wire goes into the black wire of </a:t>
            </a:r>
            <a:r>
              <a:rPr lang="en">
                <a:latin typeface="Times New Roman"/>
                <a:ea typeface="Times New Roman"/>
                <a:cs typeface="Times New Roman"/>
                <a:sym typeface="Times New Roman"/>
              </a:rPr>
              <a:t>the motor.</a:t>
            </a:r>
            <a:endParaRPr>
              <a:latin typeface="Times New Roman"/>
              <a:ea typeface="Times New Roman"/>
              <a:cs typeface="Times New Roman"/>
              <a:sym typeface="Times New Roman"/>
            </a:endParaRPr>
          </a:p>
          <a:p>
            <a:pPr indent="0" lvl="0" marL="0">
              <a:spcBef>
                <a:spcPts val="1600"/>
              </a:spcBef>
              <a:spcAft>
                <a:spcPts val="0"/>
              </a:spcAft>
              <a:buNone/>
            </a:pPr>
            <a:r>
              <a:rPr lang="en">
                <a:latin typeface="Times New Roman"/>
                <a:ea typeface="Times New Roman"/>
                <a:cs typeface="Times New Roman"/>
                <a:sym typeface="Times New Roman"/>
              </a:rPr>
              <a:t>Then plug the motor controller into motor ports 2 - 9 of the cortex. Again, the black wire should face outward.</a:t>
            </a:r>
            <a:endParaRPr>
              <a:latin typeface="Times New Roman"/>
              <a:ea typeface="Times New Roman"/>
              <a:cs typeface="Times New Roman"/>
              <a:sym typeface="Times New Roman"/>
            </a:endParaRPr>
          </a:p>
          <a:p>
            <a:pPr indent="0" lvl="0" marL="0">
              <a:spcBef>
                <a:spcPts val="1600"/>
              </a:spcBef>
              <a:spcAft>
                <a:spcPts val="1600"/>
              </a:spcAft>
              <a:buNone/>
            </a:pPr>
            <a:r>
              <a:t/>
            </a:r>
            <a:endParaRPr/>
          </a:p>
        </p:txBody>
      </p:sp>
      <p:pic>
        <p:nvPicPr>
          <p:cNvPr id="167" name="Shape 167"/>
          <p:cNvPicPr preferRelativeResize="0"/>
          <p:nvPr/>
        </p:nvPicPr>
        <p:blipFill rotWithShape="1">
          <a:blip r:embed="rId3">
            <a:alphaModFix/>
          </a:blip>
          <a:srcRect b="18831" l="0" r="0" t="31819"/>
          <a:stretch/>
        </p:blipFill>
        <p:spPr>
          <a:xfrm>
            <a:off x="1586513" y="393750"/>
            <a:ext cx="2315185" cy="2031229"/>
          </a:xfrm>
          <a:prstGeom prst="rect">
            <a:avLst/>
          </a:prstGeom>
          <a:noFill/>
          <a:ln>
            <a:noFill/>
          </a:ln>
        </p:spPr>
      </p:pic>
      <p:pic>
        <p:nvPicPr>
          <p:cNvPr id="168" name="Shape 168"/>
          <p:cNvPicPr preferRelativeResize="0"/>
          <p:nvPr/>
        </p:nvPicPr>
        <p:blipFill rotWithShape="1">
          <a:blip r:embed="rId4">
            <a:alphaModFix/>
          </a:blip>
          <a:srcRect b="30028" l="0" r="0" t="30482"/>
          <a:stretch/>
        </p:blipFill>
        <p:spPr>
          <a:xfrm>
            <a:off x="1204025" y="2563500"/>
            <a:ext cx="3080172" cy="2162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idx="2" type="body"/>
          </p:nvPr>
        </p:nvSpPr>
        <p:spPr>
          <a:xfrm>
            <a:off x="4933200" y="1821450"/>
            <a:ext cx="3403200" cy="15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Step 5:</a:t>
            </a:r>
            <a:endParaRPr>
              <a:latin typeface="Times New Roman"/>
              <a:ea typeface="Times New Roman"/>
              <a:cs typeface="Times New Roman"/>
              <a:sym typeface="Times New Roman"/>
            </a:endParaRPr>
          </a:p>
          <a:p>
            <a:pPr indent="0" lvl="0" marL="0">
              <a:spcBef>
                <a:spcPts val="1600"/>
              </a:spcBef>
              <a:spcAft>
                <a:spcPts val="0"/>
              </a:spcAft>
              <a:buNone/>
            </a:pPr>
            <a:r>
              <a:rPr lang="en">
                <a:latin typeface="Times New Roman"/>
                <a:ea typeface="Times New Roman"/>
                <a:cs typeface="Times New Roman"/>
                <a:sym typeface="Times New Roman"/>
              </a:rPr>
              <a:t>Plug in the battery. Connect the cortex to a laptop with an orange A-to-A cable.</a:t>
            </a:r>
            <a:endParaRPr>
              <a:latin typeface="Times New Roman"/>
              <a:ea typeface="Times New Roman"/>
              <a:cs typeface="Times New Roman"/>
              <a:sym typeface="Times New Roman"/>
            </a:endParaRPr>
          </a:p>
          <a:p>
            <a:pPr indent="0" lvl="0" marL="0">
              <a:spcBef>
                <a:spcPts val="1600"/>
              </a:spcBef>
              <a:spcAft>
                <a:spcPts val="1600"/>
              </a:spcAft>
              <a:buNone/>
            </a:pPr>
            <a:r>
              <a:rPr lang="en">
                <a:latin typeface="Times New Roman"/>
                <a:ea typeface="Times New Roman"/>
                <a:cs typeface="Times New Roman"/>
                <a:sym typeface="Times New Roman"/>
              </a:rPr>
              <a:t>Now the test kit is ready to be programmed!</a:t>
            </a:r>
            <a:endParaRPr>
              <a:latin typeface="Times New Roman"/>
              <a:ea typeface="Times New Roman"/>
              <a:cs typeface="Times New Roman"/>
              <a:sym typeface="Times New Roman"/>
            </a:endParaRPr>
          </a:p>
        </p:txBody>
      </p:sp>
      <p:pic>
        <p:nvPicPr>
          <p:cNvPr id="174" name="Shape 174"/>
          <p:cNvPicPr preferRelativeResize="0"/>
          <p:nvPr/>
        </p:nvPicPr>
        <p:blipFill>
          <a:blip r:embed="rId3">
            <a:alphaModFix/>
          </a:blip>
          <a:stretch>
            <a:fillRect/>
          </a:stretch>
        </p:blipFill>
        <p:spPr>
          <a:xfrm>
            <a:off x="568525" y="1406761"/>
            <a:ext cx="4142205" cy="232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256350" y="1997400"/>
            <a:ext cx="75783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2286000">
              <a:spcBef>
                <a:spcPts val="0"/>
              </a:spcBef>
              <a:spcAft>
                <a:spcPts val="0"/>
              </a:spcAft>
              <a:buNone/>
            </a:pPr>
            <a:r>
              <a:rPr b="1" lang="en" sz="3600">
                <a:latin typeface="Roboto"/>
                <a:ea typeface="Roboto"/>
                <a:cs typeface="Roboto"/>
                <a:sym typeface="Roboto"/>
              </a:rPr>
              <a:t>-- Setting Up</a:t>
            </a:r>
            <a:endParaRPr b="1" sz="3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 type="body"/>
          </p:nvPr>
        </p:nvSpPr>
        <p:spPr>
          <a:xfrm>
            <a:off x="4160925" y="624475"/>
            <a:ext cx="4205400" cy="153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Double click on the ROBOTC icon.</a:t>
            </a:r>
            <a:endParaRPr>
              <a:latin typeface="Times New Roman"/>
              <a:ea typeface="Times New Roman"/>
              <a:cs typeface="Times New Roman"/>
              <a:sym typeface="Times New Roman"/>
            </a:endParaRPr>
          </a:p>
          <a:p>
            <a:pPr indent="-311150" lvl="0" marL="457200"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Click on “New File” in the top toolbar (or use the shortcut “ctrl-n”).</a:t>
            </a:r>
            <a:endParaRPr>
              <a:latin typeface="Times New Roman"/>
              <a:ea typeface="Times New Roman"/>
              <a:cs typeface="Times New Roman"/>
              <a:sym typeface="Times New Roman"/>
            </a:endParaRPr>
          </a:p>
          <a:p>
            <a:pPr indent="-311150" lvl="0" marL="45720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On the top-left corner, click on “file -&gt; save as”, and save it at a proper location with a </a:t>
            </a:r>
            <a:r>
              <a:rPr lang="en">
                <a:latin typeface="Times New Roman"/>
                <a:ea typeface="Times New Roman"/>
                <a:cs typeface="Times New Roman"/>
                <a:sym typeface="Times New Roman"/>
              </a:rPr>
              <a:t>filename</a:t>
            </a:r>
            <a:r>
              <a:rPr lang="en">
                <a:latin typeface="Times New Roman"/>
                <a:ea typeface="Times New Roman"/>
                <a:cs typeface="Times New Roman"/>
                <a:sym typeface="Times New Roman"/>
              </a:rPr>
              <a:t> including the names of your group members.</a:t>
            </a:r>
            <a:endParaRPr>
              <a:latin typeface="Times New Roman"/>
              <a:ea typeface="Times New Roman"/>
              <a:cs typeface="Times New Roman"/>
              <a:sym typeface="Times New Roman"/>
            </a:endParaRPr>
          </a:p>
        </p:txBody>
      </p:sp>
      <p:pic>
        <p:nvPicPr>
          <p:cNvPr id="185" name="Shape 185"/>
          <p:cNvPicPr preferRelativeResize="0"/>
          <p:nvPr/>
        </p:nvPicPr>
        <p:blipFill rotWithShape="1">
          <a:blip r:embed="rId3">
            <a:alphaModFix/>
          </a:blip>
          <a:srcRect b="34503" l="0" r="26643" t="0"/>
          <a:stretch/>
        </p:blipFill>
        <p:spPr>
          <a:xfrm>
            <a:off x="1347600" y="895075"/>
            <a:ext cx="1399600" cy="1260600"/>
          </a:xfrm>
          <a:prstGeom prst="rect">
            <a:avLst/>
          </a:prstGeom>
          <a:noFill/>
          <a:ln>
            <a:noFill/>
          </a:ln>
        </p:spPr>
      </p:pic>
      <p:pic>
        <p:nvPicPr>
          <p:cNvPr id="186" name="Shape 186"/>
          <p:cNvPicPr preferRelativeResize="0"/>
          <p:nvPr/>
        </p:nvPicPr>
        <p:blipFill>
          <a:blip r:embed="rId4">
            <a:alphaModFix/>
          </a:blip>
          <a:stretch>
            <a:fillRect/>
          </a:stretch>
        </p:blipFill>
        <p:spPr>
          <a:xfrm>
            <a:off x="2076950" y="2629475"/>
            <a:ext cx="4990100" cy="1882775"/>
          </a:xfrm>
          <a:prstGeom prst="rect">
            <a:avLst/>
          </a:prstGeom>
          <a:noFill/>
          <a:ln>
            <a:noFill/>
          </a:ln>
        </p:spPr>
      </p:pic>
      <p:sp>
        <p:nvSpPr>
          <p:cNvPr id="187" name="Shape 187"/>
          <p:cNvSpPr/>
          <p:nvPr/>
        </p:nvSpPr>
        <p:spPr>
          <a:xfrm>
            <a:off x="4784847" y="2987035"/>
            <a:ext cx="918000" cy="54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2076950" y="2801350"/>
            <a:ext cx="537600" cy="290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